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7"/>
  </p:notesMasterIdLst>
  <p:sldIdLst>
    <p:sldId id="256" r:id="rId2"/>
    <p:sldId id="342" r:id="rId3"/>
    <p:sldId id="258" r:id="rId4"/>
    <p:sldId id="343" r:id="rId5"/>
    <p:sldId id="355" r:id="rId6"/>
    <p:sldId id="354" r:id="rId7"/>
    <p:sldId id="350" r:id="rId8"/>
    <p:sldId id="357" r:id="rId9"/>
    <p:sldId id="360" r:id="rId10"/>
    <p:sldId id="266" r:id="rId11"/>
    <p:sldId id="358" r:id="rId12"/>
    <p:sldId id="268" r:id="rId13"/>
    <p:sldId id="269" r:id="rId14"/>
    <p:sldId id="270" r:id="rId15"/>
    <p:sldId id="271" r:id="rId16"/>
    <p:sldId id="272" r:id="rId17"/>
    <p:sldId id="273" r:id="rId18"/>
    <p:sldId id="274" r:id="rId19"/>
    <p:sldId id="393" r:id="rId20"/>
    <p:sldId id="395" r:id="rId21"/>
    <p:sldId id="394" r:id="rId22"/>
    <p:sldId id="396" r:id="rId23"/>
    <p:sldId id="402" r:id="rId24"/>
    <p:sldId id="401" r:id="rId25"/>
    <p:sldId id="403" r:id="rId26"/>
    <p:sldId id="405" r:id="rId27"/>
    <p:sldId id="407" r:id="rId28"/>
    <p:sldId id="411" r:id="rId29"/>
    <p:sldId id="412" r:id="rId30"/>
    <p:sldId id="413" r:id="rId31"/>
    <p:sldId id="414" r:id="rId32"/>
    <p:sldId id="415" r:id="rId33"/>
    <p:sldId id="398" r:id="rId34"/>
    <p:sldId id="416" r:id="rId35"/>
    <p:sldId id="275" r:id="rId36"/>
    <p:sldId id="277" r:id="rId37"/>
    <p:sldId id="417" r:id="rId38"/>
    <p:sldId id="278" r:id="rId39"/>
    <p:sldId id="418" r:id="rId40"/>
    <p:sldId id="419" r:id="rId41"/>
    <p:sldId id="420" r:id="rId42"/>
    <p:sldId id="421" r:id="rId43"/>
    <p:sldId id="422" r:id="rId44"/>
    <p:sldId id="423" r:id="rId45"/>
    <p:sldId id="424" r:id="rId46"/>
    <p:sldId id="291" r:id="rId47"/>
    <p:sldId id="386" r:id="rId48"/>
    <p:sldId id="387" r:id="rId49"/>
    <p:sldId id="388" r:id="rId50"/>
    <p:sldId id="293" r:id="rId51"/>
    <p:sldId id="295" r:id="rId52"/>
    <p:sldId id="389" r:id="rId53"/>
    <p:sldId id="390" r:id="rId54"/>
    <p:sldId id="425" r:id="rId55"/>
    <p:sldId id="426" r:id="rId56"/>
    <p:sldId id="427" r:id="rId57"/>
    <p:sldId id="392" r:id="rId58"/>
    <p:sldId id="428" r:id="rId59"/>
    <p:sldId id="429" r:id="rId60"/>
    <p:sldId id="439" r:id="rId61"/>
    <p:sldId id="430" r:id="rId62"/>
    <p:sldId id="431" r:id="rId63"/>
    <p:sldId id="432" r:id="rId64"/>
    <p:sldId id="433" r:id="rId65"/>
    <p:sldId id="434" r:id="rId66"/>
    <p:sldId id="435" r:id="rId67"/>
    <p:sldId id="436" r:id="rId68"/>
    <p:sldId id="437" r:id="rId69"/>
    <p:sldId id="443" r:id="rId70"/>
    <p:sldId id="305" r:id="rId71"/>
    <p:sldId id="404" r:id="rId72"/>
    <p:sldId id="406" r:id="rId73"/>
    <p:sldId id="442" r:id="rId74"/>
    <p:sldId id="409" r:id="rId75"/>
    <p:sldId id="410" r:id="rId7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11893"/>
    <a:srgbClr val="009051"/>
    <a:srgbClr val="76D6FF"/>
    <a:srgbClr val="FF40FF"/>
    <a:srgbClr val="7A81FF"/>
    <a:srgbClr val="FF9300"/>
    <a:srgbClr val="008F00"/>
    <a:srgbClr val="9411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5"/>
    <p:restoredTop sz="94737"/>
  </p:normalViewPr>
  <p:slideViewPr>
    <p:cSldViewPr snapToGrid="0" snapToObjects="1" showGuides="1">
      <p:cViewPr varScale="1">
        <p:scale>
          <a:sx n="94" d="100"/>
          <a:sy n="94" d="100"/>
        </p:scale>
        <p:origin x="224" y="27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463722C-260B-BE4A-AB79-705B13198AB7}" type="datetimeFigureOut">
              <a:rPr lang="en-US" smtClean="0"/>
              <a:t>7/16/19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A82AE00-8123-8443-87F9-E82CF20E5DC8}" type="slidenum">
              <a:rPr lang="en-US" smtClean="0"/>
              <a:t>‹#›</a:t>
            </a:fld>
            <a:endParaRPr lang="en-US"/>
          </a:p>
        </p:txBody>
      </p:sp>
    </p:spTree>
    <p:extLst>
      <p:ext uri="{BB962C8B-B14F-4D97-AF65-F5344CB8AC3E}">
        <p14:creationId xmlns:p14="http://schemas.microsoft.com/office/powerpoint/2010/main" val="27975508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A82AE00-8123-8443-87F9-E82CF20E5DC8}" type="slidenum">
              <a:rPr lang="en-US" smtClean="0"/>
              <a:t>1</a:t>
            </a:fld>
            <a:endParaRPr lang="en-US"/>
          </a:p>
        </p:txBody>
      </p:sp>
    </p:spTree>
    <p:extLst>
      <p:ext uri="{BB962C8B-B14F-4D97-AF65-F5344CB8AC3E}">
        <p14:creationId xmlns:p14="http://schemas.microsoft.com/office/powerpoint/2010/main" val="17591638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8" name="Rectangle 6"/>
          <p:cNvSpPr>
            <a:spLocks noGrp="1" noChangeArrowheads="1"/>
          </p:cNvSpPr>
          <p:nvPr>
            <p:ph type="sldNum" sz="quarter"/>
          </p:nvPr>
        </p:nvSpPr>
        <p:spPr>
          <a:noFill/>
        </p:spPr>
        <p:txBody>
          <a:bodyPr/>
          <a:lstStyle/>
          <a:p>
            <a:fld id="{0E78A471-D789-41F3-8A64-F8CE717DD838}" type="slidenum">
              <a:rPr lang="en-GB"/>
              <a:t>6</a:t>
            </a:fld>
            <a:endParaRPr lang="en-GB"/>
          </a:p>
        </p:txBody>
      </p:sp>
      <p:sp>
        <p:nvSpPr>
          <p:cNvPr id="4099" name="Rectangle 1"/>
          <p:cNvSpPr txBox="1">
            <a:spLocks noGrp="1" noRot="1" noChangeAspect="1" noChangeArrowheads="1" noTextEdit="1"/>
          </p:cNvSpPr>
          <p:nvPr>
            <p:ph type="sldImg"/>
          </p:nvPr>
        </p:nvSpPr>
        <p:spPr>
          <a:xfrm>
            <a:off x="382588" y="695325"/>
            <a:ext cx="6091237" cy="3427413"/>
          </a:xfrm>
          <a:solidFill>
            <a:srgbClr val="FFFFFF"/>
          </a:solidFill>
          <a:ln>
            <a:solidFill>
              <a:srgbClr val="000000"/>
            </a:solidFill>
            <a:miter lim="800000"/>
          </a:ln>
        </p:spPr>
      </p:sp>
      <p:sp>
        <p:nvSpPr>
          <p:cNvPr id="4100" name="Text Box 2"/>
          <p:cNvSpPr txBox="1">
            <a:spLocks noGrp="1" noChangeArrowheads="1"/>
          </p:cNvSpPr>
          <p:nvPr>
            <p:ph type="body" idx="1"/>
          </p:nvPr>
        </p:nvSpPr>
        <p:spPr>
          <a:xfrm>
            <a:off x="685512" y="4343230"/>
            <a:ext cx="5486976" cy="4115139"/>
          </a:xfrm>
          <a:noFill/>
          <a:ln/>
        </p:spPr>
        <p:txBody>
          <a:bodyPr tIns="9279"/>
          <a:lstStyle/>
          <a:p>
            <a:pPr algn="just">
              <a:lnSpc>
                <a:spcPct val="93000"/>
              </a:lnSpc>
              <a:spcBef>
                <a:spcPct val="0"/>
              </a:spcBef>
              <a:tabLst>
                <a:tab pos="634643" algn="l"/>
                <a:tab pos="1269286" algn="l"/>
                <a:tab pos="1903929" algn="l"/>
                <a:tab pos="2538573" algn="l"/>
                <a:tab pos="3173216" algn="l"/>
                <a:tab pos="3807859" algn="l"/>
                <a:tab pos="4442502" algn="l"/>
                <a:tab pos="5077145" algn="l"/>
              </a:tabLst>
            </a:pPr>
            <a:r>
              <a:t>Zonal average annual GPP for (a) model structural error and (b) model parameter uncertainty in comparison with FLUXNET‐MTE. Figure 5a shows model structural error for simulations CLM4, RAD, RAD‐PSN, and CLM4a (RAD‐PSN‐KN). Figure 5b shows model parameter uncertainty for simulations KAT, OPT, and DAY in comparison with CLM4a.</a:t>
            </a:r>
          </a:p>
          <a:p>
            <a:endParaRPr/>
          </a:p>
          <a:p>
            <a:r>
              <a:rPr lang="en-GB"/>
              <a:t>IF THIS IMAGE HAS BEEN PROVIDED BY OR IS OWNED BY A THIRD PARTY, AS INDICATED IN THE CAPTION LINE, THEN FURTHER PERMISSION MAY BE NEEDED BEFORE ANY FURTHER USE. PLEASE CONTACT WILEY'S PERMISSIONS DEPARTMENT ON PERMISSIONS@WILEY.COM OR USE THE RIGHTSLINK SERVICE BY CLICKING ON THE 'REQUEST PERMISSIONS' LINK ACCOMPANYING THIS ARTICLE. WILEY OR AUTHOR OWNED IMAGES MAY BE USED FOR NON-COMMERCIAL PURPOSES, SUBJECT TO PROPER CITATION OF THE ARTICLE, AUTHOR, AND PUBLISHER.</a:t>
            </a:r>
            <a:endParaRPr/>
          </a:p>
        </p:txBody>
      </p:sp>
    </p:spTree>
    <p:extLst>
      <p:ext uri="{BB962C8B-B14F-4D97-AF65-F5344CB8AC3E}">
        <p14:creationId xmlns:p14="http://schemas.microsoft.com/office/powerpoint/2010/main" val="26858001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a:t>
            </a:r>
            <a:r>
              <a:rPr lang="en-US" baseline="0" dirty="0"/>
              <a:t> I will walk you through the effects step by step. First, we found that acclimation increased future photosynthesis</a:t>
            </a:r>
            <a:endParaRPr lang="en-US" dirty="0"/>
          </a:p>
        </p:txBody>
      </p:sp>
      <p:sp>
        <p:nvSpPr>
          <p:cNvPr id="4" name="Slide Number Placeholder 3"/>
          <p:cNvSpPr>
            <a:spLocks noGrp="1"/>
          </p:cNvSpPr>
          <p:nvPr>
            <p:ph type="sldNum" sz="quarter" idx="10"/>
          </p:nvPr>
        </p:nvSpPr>
        <p:spPr/>
        <p:txBody>
          <a:bodyPr/>
          <a:lstStyle/>
          <a:p>
            <a:fld id="{3539E108-6C57-D843-A6E0-3B8E01767BD7}" type="slidenum">
              <a:rPr lang="en-US" smtClean="0"/>
              <a:t>7</a:t>
            </a:fld>
            <a:endParaRPr lang="en-US"/>
          </a:p>
        </p:txBody>
      </p:sp>
    </p:spTree>
    <p:extLst>
      <p:ext uri="{BB962C8B-B14F-4D97-AF65-F5344CB8AC3E}">
        <p14:creationId xmlns:p14="http://schemas.microsoft.com/office/powerpoint/2010/main" val="9139058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A82AE00-8123-8443-87F9-E82CF20E5DC8}" type="slidenum">
              <a:rPr lang="en-US" smtClean="0"/>
              <a:t>51</a:t>
            </a:fld>
            <a:endParaRPr lang="en-US"/>
          </a:p>
        </p:txBody>
      </p:sp>
    </p:spTree>
    <p:extLst>
      <p:ext uri="{BB962C8B-B14F-4D97-AF65-F5344CB8AC3E}">
        <p14:creationId xmlns:p14="http://schemas.microsoft.com/office/powerpoint/2010/main" val="23604211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DA598C-707D-CF4C-AA41-81B8AC8B2D6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C3C019D-1D11-9C49-8F1D-5DD14B28656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7B1E130-7106-2C41-98DD-8265F5C33540}"/>
              </a:ext>
            </a:extLst>
          </p:cNvPr>
          <p:cNvSpPr>
            <a:spLocks noGrp="1"/>
          </p:cNvSpPr>
          <p:nvPr>
            <p:ph type="dt" sz="half" idx="10"/>
          </p:nvPr>
        </p:nvSpPr>
        <p:spPr/>
        <p:txBody>
          <a:bodyPr/>
          <a:lstStyle/>
          <a:p>
            <a:fld id="{65226F57-5C4D-B74F-B668-1622E98B73FD}" type="datetimeFigureOut">
              <a:rPr lang="en-US" smtClean="0"/>
              <a:t>7/16/19</a:t>
            </a:fld>
            <a:endParaRPr lang="en-US"/>
          </a:p>
        </p:txBody>
      </p:sp>
      <p:sp>
        <p:nvSpPr>
          <p:cNvPr id="5" name="Footer Placeholder 4">
            <a:extLst>
              <a:ext uri="{FF2B5EF4-FFF2-40B4-BE49-F238E27FC236}">
                <a16:creationId xmlns:a16="http://schemas.microsoft.com/office/drawing/2014/main" id="{92B0AF37-B9C6-1C45-89BB-5351093CB60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FB78621-52CE-184B-A1E2-4EBF52B4C518}"/>
              </a:ext>
            </a:extLst>
          </p:cNvPr>
          <p:cNvSpPr>
            <a:spLocks noGrp="1"/>
          </p:cNvSpPr>
          <p:nvPr>
            <p:ph type="sldNum" sz="quarter" idx="12"/>
          </p:nvPr>
        </p:nvSpPr>
        <p:spPr/>
        <p:txBody>
          <a:bodyPr/>
          <a:lstStyle/>
          <a:p>
            <a:fld id="{5BD23675-08AD-2448-A7F8-3E8999CC1E5F}" type="slidenum">
              <a:rPr lang="en-US" smtClean="0"/>
              <a:t>‹#›</a:t>
            </a:fld>
            <a:endParaRPr lang="en-US"/>
          </a:p>
        </p:txBody>
      </p:sp>
    </p:spTree>
    <p:extLst>
      <p:ext uri="{BB962C8B-B14F-4D97-AF65-F5344CB8AC3E}">
        <p14:creationId xmlns:p14="http://schemas.microsoft.com/office/powerpoint/2010/main" val="26228099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62E136-16E8-3A44-87C4-49C7C2E66C5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014687C-A033-054C-8911-AD6183BA1229}"/>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0F3C5A4-7F26-0A4E-B34C-AA298FA0DD4F}"/>
              </a:ext>
            </a:extLst>
          </p:cNvPr>
          <p:cNvSpPr>
            <a:spLocks noGrp="1"/>
          </p:cNvSpPr>
          <p:nvPr>
            <p:ph type="dt" sz="half" idx="10"/>
          </p:nvPr>
        </p:nvSpPr>
        <p:spPr/>
        <p:txBody>
          <a:bodyPr/>
          <a:lstStyle/>
          <a:p>
            <a:fld id="{65226F57-5C4D-B74F-B668-1622E98B73FD}" type="datetimeFigureOut">
              <a:rPr lang="en-US" smtClean="0"/>
              <a:t>7/16/19</a:t>
            </a:fld>
            <a:endParaRPr lang="en-US"/>
          </a:p>
        </p:txBody>
      </p:sp>
      <p:sp>
        <p:nvSpPr>
          <p:cNvPr id="5" name="Footer Placeholder 4">
            <a:extLst>
              <a:ext uri="{FF2B5EF4-FFF2-40B4-BE49-F238E27FC236}">
                <a16:creationId xmlns:a16="http://schemas.microsoft.com/office/drawing/2014/main" id="{2712B1EE-2AFB-ED4E-B819-B6BBEC00E16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8528083-5B6C-444E-B8FA-B99BC743CE37}"/>
              </a:ext>
            </a:extLst>
          </p:cNvPr>
          <p:cNvSpPr>
            <a:spLocks noGrp="1"/>
          </p:cNvSpPr>
          <p:nvPr>
            <p:ph type="sldNum" sz="quarter" idx="12"/>
          </p:nvPr>
        </p:nvSpPr>
        <p:spPr/>
        <p:txBody>
          <a:bodyPr/>
          <a:lstStyle/>
          <a:p>
            <a:fld id="{5BD23675-08AD-2448-A7F8-3E8999CC1E5F}" type="slidenum">
              <a:rPr lang="en-US" smtClean="0"/>
              <a:t>‹#›</a:t>
            </a:fld>
            <a:endParaRPr lang="en-US"/>
          </a:p>
        </p:txBody>
      </p:sp>
    </p:spTree>
    <p:extLst>
      <p:ext uri="{BB962C8B-B14F-4D97-AF65-F5344CB8AC3E}">
        <p14:creationId xmlns:p14="http://schemas.microsoft.com/office/powerpoint/2010/main" val="14527525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E8887EC-877A-0047-80E8-96D13C2A8E8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CC38B7E-8ED9-6048-8CFB-51AA705EBE7E}"/>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3C0D334-5D94-0E4A-9645-1E18EA27B9D7}"/>
              </a:ext>
            </a:extLst>
          </p:cNvPr>
          <p:cNvSpPr>
            <a:spLocks noGrp="1"/>
          </p:cNvSpPr>
          <p:nvPr>
            <p:ph type="dt" sz="half" idx="10"/>
          </p:nvPr>
        </p:nvSpPr>
        <p:spPr/>
        <p:txBody>
          <a:bodyPr/>
          <a:lstStyle/>
          <a:p>
            <a:fld id="{65226F57-5C4D-B74F-B668-1622E98B73FD}" type="datetimeFigureOut">
              <a:rPr lang="en-US" smtClean="0"/>
              <a:t>7/16/19</a:t>
            </a:fld>
            <a:endParaRPr lang="en-US"/>
          </a:p>
        </p:txBody>
      </p:sp>
      <p:sp>
        <p:nvSpPr>
          <p:cNvPr id="5" name="Footer Placeholder 4">
            <a:extLst>
              <a:ext uri="{FF2B5EF4-FFF2-40B4-BE49-F238E27FC236}">
                <a16:creationId xmlns:a16="http://schemas.microsoft.com/office/drawing/2014/main" id="{A9ACC997-4FCF-B041-B9F4-621ACEA3624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53DB4F2-8A90-D641-94A1-036D1318FF6F}"/>
              </a:ext>
            </a:extLst>
          </p:cNvPr>
          <p:cNvSpPr>
            <a:spLocks noGrp="1"/>
          </p:cNvSpPr>
          <p:nvPr>
            <p:ph type="sldNum" sz="quarter" idx="12"/>
          </p:nvPr>
        </p:nvSpPr>
        <p:spPr/>
        <p:txBody>
          <a:bodyPr/>
          <a:lstStyle/>
          <a:p>
            <a:fld id="{5BD23675-08AD-2448-A7F8-3E8999CC1E5F}" type="slidenum">
              <a:rPr lang="en-US" smtClean="0"/>
              <a:t>‹#›</a:t>
            </a:fld>
            <a:endParaRPr lang="en-US"/>
          </a:p>
        </p:txBody>
      </p:sp>
    </p:spTree>
    <p:extLst>
      <p:ext uri="{BB962C8B-B14F-4D97-AF65-F5344CB8AC3E}">
        <p14:creationId xmlns:p14="http://schemas.microsoft.com/office/powerpoint/2010/main" val="389388580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verTx">
  <p:cSld name="Title and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608641" y="273629"/>
            <a:ext cx="10968960" cy="1143480"/>
          </a:xfrm>
        </p:spPr>
        <p:txBody>
          <a:bodyPr/>
          <a:lstStyle/>
          <a:p>
            <a:r>
              <a:rPr lang="en-US"/>
              <a:t>Click to edit Master title style</a:t>
            </a:r>
          </a:p>
        </p:txBody>
      </p:sp>
      <p:sp>
        <p:nvSpPr>
          <p:cNvPr id="3" name="Content Placeholder 2"/>
          <p:cNvSpPr>
            <a:spLocks noGrp="1"/>
          </p:cNvSpPr>
          <p:nvPr>
            <p:ph sz="half" idx="1"/>
          </p:nvPr>
        </p:nvSpPr>
        <p:spPr>
          <a:xfrm>
            <a:off x="608641" y="1604330"/>
            <a:ext cx="10968960" cy="219335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8641" y="3935934"/>
            <a:ext cx="10968960" cy="21933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p:cNvSpPr>
            <a:spLocks noGrp="1" noChangeArrowheads="1"/>
          </p:cNvSpPr>
          <p:nvPr>
            <p:ph type="dt" idx="10"/>
          </p:nvPr>
        </p:nvSpPr>
        <p:spPr>
          <a:ln/>
        </p:spPr>
        <p:txBody>
          <a:bodyPr/>
          <a:lstStyle>
            <a:lvl1pPr>
              <a:defRPr/>
            </a:lvl1pPr>
          </a:lstStyle>
          <a:p>
            <a:endParaRPr lang="en-US"/>
          </a:p>
        </p:txBody>
      </p:sp>
      <p:sp>
        <p:nvSpPr>
          <p:cNvPr id="6" name="Rectangle 4"/>
          <p:cNvSpPr>
            <a:spLocks noGrp="1" noChangeArrowheads="1"/>
          </p:cNvSpPr>
          <p:nvPr>
            <p:ph type="ftr" idx="11"/>
          </p:nvPr>
        </p:nvSpPr>
        <p:spPr>
          <a:ln/>
        </p:spPr>
        <p:txBody>
          <a:bodyPr/>
          <a:lstStyle>
            <a:lvl1pPr>
              <a:defRPr/>
            </a:lvl1pPr>
          </a:lstStyle>
          <a:p>
            <a:endParaRPr lang="en-US"/>
          </a:p>
        </p:txBody>
      </p:sp>
      <p:sp>
        <p:nvSpPr>
          <p:cNvPr id="7" name="Rectangle 5"/>
          <p:cNvSpPr>
            <a:spLocks noGrp="1" noChangeArrowheads="1"/>
          </p:cNvSpPr>
          <p:nvPr>
            <p:ph type="sldNum" idx="12"/>
          </p:nvPr>
        </p:nvSpPr>
        <p:spPr>
          <a:ln/>
        </p:spPr>
        <p:txBody>
          <a:bodyPr/>
          <a:lstStyle>
            <a:lvl1pPr>
              <a:defRPr/>
            </a:lvl1pPr>
          </a:lstStyle>
          <a:p>
            <a:fld id="{D165E9B0-7DA8-466E-963D-86F25D5E43BA}" type="slidenum">
              <a:rPr lang="en-GB"/>
              <a:pPr/>
              <a:t>‹#›</a:t>
            </a:fld>
            <a:endParaRPr lang="en-GB"/>
          </a:p>
        </p:txBody>
      </p:sp>
    </p:spTree>
    <p:extLst>
      <p:ext uri="{BB962C8B-B14F-4D97-AF65-F5344CB8AC3E}">
        <p14:creationId xmlns:p14="http://schemas.microsoft.com/office/powerpoint/2010/main" val="8026519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2E35E0-F64A-4E41-873E-DDA5E74A04E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C920EA4-A34B-E646-A898-7279AA4FFC93}"/>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F6496D-BCEC-FE4E-9FC5-5B08BD35A48E}"/>
              </a:ext>
            </a:extLst>
          </p:cNvPr>
          <p:cNvSpPr>
            <a:spLocks noGrp="1"/>
          </p:cNvSpPr>
          <p:nvPr>
            <p:ph type="dt" sz="half" idx="10"/>
          </p:nvPr>
        </p:nvSpPr>
        <p:spPr/>
        <p:txBody>
          <a:bodyPr/>
          <a:lstStyle/>
          <a:p>
            <a:fld id="{65226F57-5C4D-B74F-B668-1622E98B73FD}" type="datetimeFigureOut">
              <a:rPr lang="en-US" smtClean="0"/>
              <a:t>7/16/19</a:t>
            </a:fld>
            <a:endParaRPr lang="en-US"/>
          </a:p>
        </p:txBody>
      </p:sp>
      <p:sp>
        <p:nvSpPr>
          <p:cNvPr id="5" name="Footer Placeholder 4">
            <a:extLst>
              <a:ext uri="{FF2B5EF4-FFF2-40B4-BE49-F238E27FC236}">
                <a16:creationId xmlns:a16="http://schemas.microsoft.com/office/drawing/2014/main" id="{34D25AA6-8C06-4F48-BA32-F730A679DBD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37F9485-6461-3341-97D9-CB4E5F6E4113}"/>
              </a:ext>
            </a:extLst>
          </p:cNvPr>
          <p:cNvSpPr>
            <a:spLocks noGrp="1"/>
          </p:cNvSpPr>
          <p:nvPr>
            <p:ph type="sldNum" sz="quarter" idx="12"/>
          </p:nvPr>
        </p:nvSpPr>
        <p:spPr/>
        <p:txBody>
          <a:bodyPr/>
          <a:lstStyle/>
          <a:p>
            <a:fld id="{5BD23675-08AD-2448-A7F8-3E8999CC1E5F}" type="slidenum">
              <a:rPr lang="en-US" smtClean="0"/>
              <a:t>‹#›</a:t>
            </a:fld>
            <a:endParaRPr lang="en-US"/>
          </a:p>
        </p:txBody>
      </p:sp>
    </p:spTree>
    <p:extLst>
      <p:ext uri="{BB962C8B-B14F-4D97-AF65-F5344CB8AC3E}">
        <p14:creationId xmlns:p14="http://schemas.microsoft.com/office/powerpoint/2010/main" val="7493948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C74648-0995-0841-8CA4-64C00982EC5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43032F9-43A3-104A-ADD9-E5336F4BB92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82ACC5C7-DF5A-2A46-942F-5AF36E271015}"/>
              </a:ext>
            </a:extLst>
          </p:cNvPr>
          <p:cNvSpPr>
            <a:spLocks noGrp="1"/>
          </p:cNvSpPr>
          <p:nvPr>
            <p:ph type="dt" sz="half" idx="10"/>
          </p:nvPr>
        </p:nvSpPr>
        <p:spPr/>
        <p:txBody>
          <a:bodyPr/>
          <a:lstStyle/>
          <a:p>
            <a:fld id="{65226F57-5C4D-B74F-B668-1622E98B73FD}" type="datetimeFigureOut">
              <a:rPr lang="en-US" smtClean="0"/>
              <a:t>7/16/19</a:t>
            </a:fld>
            <a:endParaRPr lang="en-US"/>
          </a:p>
        </p:txBody>
      </p:sp>
      <p:sp>
        <p:nvSpPr>
          <p:cNvPr id="5" name="Footer Placeholder 4">
            <a:extLst>
              <a:ext uri="{FF2B5EF4-FFF2-40B4-BE49-F238E27FC236}">
                <a16:creationId xmlns:a16="http://schemas.microsoft.com/office/drawing/2014/main" id="{B84C7667-8567-3A42-B310-9104A5B9725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93F8EF-3D6E-A647-A5D4-0B6F0EE13CDD}"/>
              </a:ext>
            </a:extLst>
          </p:cNvPr>
          <p:cNvSpPr>
            <a:spLocks noGrp="1"/>
          </p:cNvSpPr>
          <p:nvPr>
            <p:ph type="sldNum" sz="quarter" idx="12"/>
          </p:nvPr>
        </p:nvSpPr>
        <p:spPr/>
        <p:txBody>
          <a:bodyPr/>
          <a:lstStyle/>
          <a:p>
            <a:fld id="{5BD23675-08AD-2448-A7F8-3E8999CC1E5F}" type="slidenum">
              <a:rPr lang="en-US" smtClean="0"/>
              <a:t>‹#›</a:t>
            </a:fld>
            <a:endParaRPr lang="en-US"/>
          </a:p>
        </p:txBody>
      </p:sp>
    </p:spTree>
    <p:extLst>
      <p:ext uri="{BB962C8B-B14F-4D97-AF65-F5344CB8AC3E}">
        <p14:creationId xmlns:p14="http://schemas.microsoft.com/office/powerpoint/2010/main" val="20080471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EBDD5B-43F2-4940-B3D4-C9E95D0DBB4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D6935E7-F5CF-3E4C-AA58-04E1C98D2BC0}"/>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216CF2E-11B9-834F-9BA1-FDCE514D4586}"/>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5E1AB9A-51AD-5F41-9FAC-73EFF6BEF2F2}"/>
              </a:ext>
            </a:extLst>
          </p:cNvPr>
          <p:cNvSpPr>
            <a:spLocks noGrp="1"/>
          </p:cNvSpPr>
          <p:nvPr>
            <p:ph type="dt" sz="half" idx="10"/>
          </p:nvPr>
        </p:nvSpPr>
        <p:spPr/>
        <p:txBody>
          <a:bodyPr/>
          <a:lstStyle/>
          <a:p>
            <a:fld id="{65226F57-5C4D-B74F-B668-1622E98B73FD}" type="datetimeFigureOut">
              <a:rPr lang="en-US" smtClean="0"/>
              <a:t>7/16/19</a:t>
            </a:fld>
            <a:endParaRPr lang="en-US"/>
          </a:p>
        </p:txBody>
      </p:sp>
      <p:sp>
        <p:nvSpPr>
          <p:cNvPr id="6" name="Footer Placeholder 5">
            <a:extLst>
              <a:ext uri="{FF2B5EF4-FFF2-40B4-BE49-F238E27FC236}">
                <a16:creationId xmlns:a16="http://schemas.microsoft.com/office/drawing/2014/main" id="{2077EE97-96FD-844B-9062-521186821A9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0A585E7-3942-4146-8DE4-95C92D41042C}"/>
              </a:ext>
            </a:extLst>
          </p:cNvPr>
          <p:cNvSpPr>
            <a:spLocks noGrp="1"/>
          </p:cNvSpPr>
          <p:nvPr>
            <p:ph type="sldNum" sz="quarter" idx="12"/>
          </p:nvPr>
        </p:nvSpPr>
        <p:spPr/>
        <p:txBody>
          <a:bodyPr/>
          <a:lstStyle/>
          <a:p>
            <a:fld id="{5BD23675-08AD-2448-A7F8-3E8999CC1E5F}" type="slidenum">
              <a:rPr lang="en-US" smtClean="0"/>
              <a:t>‹#›</a:t>
            </a:fld>
            <a:endParaRPr lang="en-US"/>
          </a:p>
        </p:txBody>
      </p:sp>
    </p:spTree>
    <p:extLst>
      <p:ext uri="{BB962C8B-B14F-4D97-AF65-F5344CB8AC3E}">
        <p14:creationId xmlns:p14="http://schemas.microsoft.com/office/powerpoint/2010/main" val="1712755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A26631-A140-A14D-AD94-A847A63C5BD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36E9D4E-D397-7B4B-8090-1905D223879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3FA7B09E-6940-E043-A317-CFCF38D223B4}"/>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DD3E177-2DFD-DF4C-A9D4-6D6052860BE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1C7C9A1D-9582-A94B-A8DF-0F61C1A0EFD4}"/>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F7C514B-CE5B-FE4B-9A35-FC1DB47A295A}"/>
              </a:ext>
            </a:extLst>
          </p:cNvPr>
          <p:cNvSpPr>
            <a:spLocks noGrp="1"/>
          </p:cNvSpPr>
          <p:nvPr>
            <p:ph type="dt" sz="half" idx="10"/>
          </p:nvPr>
        </p:nvSpPr>
        <p:spPr/>
        <p:txBody>
          <a:bodyPr/>
          <a:lstStyle/>
          <a:p>
            <a:fld id="{65226F57-5C4D-B74F-B668-1622E98B73FD}" type="datetimeFigureOut">
              <a:rPr lang="en-US" smtClean="0"/>
              <a:t>7/16/19</a:t>
            </a:fld>
            <a:endParaRPr lang="en-US"/>
          </a:p>
        </p:txBody>
      </p:sp>
      <p:sp>
        <p:nvSpPr>
          <p:cNvPr id="8" name="Footer Placeholder 7">
            <a:extLst>
              <a:ext uri="{FF2B5EF4-FFF2-40B4-BE49-F238E27FC236}">
                <a16:creationId xmlns:a16="http://schemas.microsoft.com/office/drawing/2014/main" id="{A9BD5D40-F8EF-E64A-81C6-08BE2C8DF51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68181CB-1E6C-5E4C-872A-2024039A9136}"/>
              </a:ext>
            </a:extLst>
          </p:cNvPr>
          <p:cNvSpPr>
            <a:spLocks noGrp="1"/>
          </p:cNvSpPr>
          <p:nvPr>
            <p:ph type="sldNum" sz="quarter" idx="12"/>
          </p:nvPr>
        </p:nvSpPr>
        <p:spPr/>
        <p:txBody>
          <a:bodyPr/>
          <a:lstStyle/>
          <a:p>
            <a:fld id="{5BD23675-08AD-2448-A7F8-3E8999CC1E5F}" type="slidenum">
              <a:rPr lang="en-US" smtClean="0"/>
              <a:t>‹#›</a:t>
            </a:fld>
            <a:endParaRPr lang="en-US"/>
          </a:p>
        </p:txBody>
      </p:sp>
    </p:spTree>
    <p:extLst>
      <p:ext uri="{BB962C8B-B14F-4D97-AF65-F5344CB8AC3E}">
        <p14:creationId xmlns:p14="http://schemas.microsoft.com/office/powerpoint/2010/main" val="25962312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600F85-B5EC-8243-B821-77A85E08C96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0D5F748-4679-EA41-B008-49F6B1EC4B66}"/>
              </a:ext>
            </a:extLst>
          </p:cNvPr>
          <p:cNvSpPr>
            <a:spLocks noGrp="1"/>
          </p:cNvSpPr>
          <p:nvPr>
            <p:ph type="dt" sz="half" idx="10"/>
          </p:nvPr>
        </p:nvSpPr>
        <p:spPr/>
        <p:txBody>
          <a:bodyPr/>
          <a:lstStyle/>
          <a:p>
            <a:fld id="{65226F57-5C4D-B74F-B668-1622E98B73FD}" type="datetimeFigureOut">
              <a:rPr lang="en-US" smtClean="0"/>
              <a:t>7/16/19</a:t>
            </a:fld>
            <a:endParaRPr lang="en-US"/>
          </a:p>
        </p:txBody>
      </p:sp>
      <p:sp>
        <p:nvSpPr>
          <p:cNvPr id="4" name="Footer Placeholder 3">
            <a:extLst>
              <a:ext uri="{FF2B5EF4-FFF2-40B4-BE49-F238E27FC236}">
                <a16:creationId xmlns:a16="http://schemas.microsoft.com/office/drawing/2014/main" id="{6AB80080-3A98-DE4A-9F9B-F673A9F6121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F18609B-834A-F141-9CE9-1C8E30BFBDC5}"/>
              </a:ext>
            </a:extLst>
          </p:cNvPr>
          <p:cNvSpPr>
            <a:spLocks noGrp="1"/>
          </p:cNvSpPr>
          <p:nvPr>
            <p:ph type="sldNum" sz="quarter" idx="12"/>
          </p:nvPr>
        </p:nvSpPr>
        <p:spPr/>
        <p:txBody>
          <a:bodyPr/>
          <a:lstStyle/>
          <a:p>
            <a:fld id="{5BD23675-08AD-2448-A7F8-3E8999CC1E5F}" type="slidenum">
              <a:rPr lang="en-US" smtClean="0"/>
              <a:t>‹#›</a:t>
            </a:fld>
            <a:endParaRPr lang="en-US"/>
          </a:p>
        </p:txBody>
      </p:sp>
    </p:spTree>
    <p:extLst>
      <p:ext uri="{BB962C8B-B14F-4D97-AF65-F5344CB8AC3E}">
        <p14:creationId xmlns:p14="http://schemas.microsoft.com/office/powerpoint/2010/main" val="22335171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3164904-EFF8-984F-B733-52B6D6175A92}"/>
              </a:ext>
            </a:extLst>
          </p:cNvPr>
          <p:cNvSpPr>
            <a:spLocks noGrp="1"/>
          </p:cNvSpPr>
          <p:nvPr>
            <p:ph type="dt" sz="half" idx="10"/>
          </p:nvPr>
        </p:nvSpPr>
        <p:spPr/>
        <p:txBody>
          <a:bodyPr/>
          <a:lstStyle/>
          <a:p>
            <a:fld id="{65226F57-5C4D-B74F-B668-1622E98B73FD}" type="datetimeFigureOut">
              <a:rPr lang="en-US" smtClean="0"/>
              <a:t>7/16/19</a:t>
            </a:fld>
            <a:endParaRPr lang="en-US"/>
          </a:p>
        </p:txBody>
      </p:sp>
      <p:sp>
        <p:nvSpPr>
          <p:cNvPr id="3" name="Footer Placeholder 2">
            <a:extLst>
              <a:ext uri="{FF2B5EF4-FFF2-40B4-BE49-F238E27FC236}">
                <a16:creationId xmlns:a16="http://schemas.microsoft.com/office/drawing/2014/main" id="{E9847695-1C2A-9A41-A2C6-EF8CD907255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0E02F2E-B194-8F40-BA73-29BE3D02957E}"/>
              </a:ext>
            </a:extLst>
          </p:cNvPr>
          <p:cNvSpPr>
            <a:spLocks noGrp="1"/>
          </p:cNvSpPr>
          <p:nvPr>
            <p:ph type="sldNum" sz="quarter" idx="12"/>
          </p:nvPr>
        </p:nvSpPr>
        <p:spPr/>
        <p:txBody>
          <a:bodyPr/>
          <a:lstStyle/>
          <a:p>
            <a:fld id="{5BD23675-08AD-2448-A7F8-3E8999CC1E5F}" type="slidenum">
              <a:rPr lang="en-US" smtClean="0"/>
              <a:t>‹#›</a:t>
            </a:fld>
            <a:endParaRPr lang="en-US"/>
          </a:p>
        </p:txBody>
      </p:sp>
    </p:spTree>
    <p:extLst>
      <p:ext uri="{BB962C8B-B14F-4D97-AF65-F5344CB8AC3E}">
        <p14:creationId xmlns:p14="http://schemas.microsoft.com/office/powerpoint/2010/main" val="21490997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6B304A-C5B6-FB49-96E5-FAA26FEB2F6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7957D88-4F3B-924C-9DF0-21627776D2B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98CCCA3-3829-0A41-B225-07FD8C905D0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7FA8F10-43F6-8D41-A9E4-455B59413A60}"/>
              </a:ext>
            </a:extLst>
          </p:cNvPr>
          <p:cNvSpPr>
            <a:spLocks noGrp="1"/>
          </p:cNvSpPr>
          <p:nvPr>
            <p:ph type="dt" sz="half" idx="10"/>
          </p:nvPr>
        </p:nvSpPr>
        <p:spPr/>
        <p:txBody>
          <a:bodyPr/>
          <a:lstStyle/>
          <a:p>
            <a:fld id="{65226F57-5C4D-B74F-B668-1622E98B73FD}" type="datetimeFigureOut">
              <a:rPr lang="en-US" smtClean="0"/>
              <a:t>7/16/19</a:t>
            </a:fld>
            <a:endParaRPr lang="en-US"/>
          </a:p>
        </p:txBody>
      </p:sp>
      <p:sp>
        <p:nvSpPr>
          <p:cNvPr id="6" name="Footer Placeholder 5">
            <a:extLst>
              <a:ext uri="{FF2B5EF4-FFF2-40B4-BE49-F238E27FC236}">
                <a16:creationId xmlns:a16="http://schemas.microsoft.com/office/drawing/2014/main" id="{6AB2B8BE-1A31-2E4D-A234-041798C350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2344F7E-D57C-E94C-B9B1-09DC5CF93C74}"/>
              </a:ext>
            </a:extLst>
          </p:cNvPr>
          <p:cNvSpPr>
            <a:spLocks noGrp="1"/>
          </p:cNvSpPr>
          <p:nvPr>
            <p:ph type="sldNum" sz="quarter" idx="12"/>
          </p:nvPr>
        </p:nvSpPr>
        <p:spPr/>
        <p:txBody>
          <a:bodyPr/>
          <a:lstStyle/>
          <a:p>
            <a:fld id="{5BD23675-08AD-2448-A7F8-3E8999CC1E5F}" type="slidenum">
              <a:rPr lang="en-US" smtClean="0"/>
              <a:t>‹#›</a:t>
            </a:fld>
            <a:endParaRPr lang="en-US"/>
          </a:p>
        </p:txBody>
      </p:sp>
    </p:spTree>
    <p:extLst>
      <p:ext uri="{BB962C8B-B14F-4D97-AF65-F5344CB8AC3E}">
        <p14:creationId xmlns:p14="http://schemas.microsoft.com/office/powerpoint/2010/main" val="31028517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52D775-9720-F440-9D80-D32523C9BF6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DEE9E79-2115-1A48-89F1-201E4BA4921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9329BEF-07A4-3241-B37A-B5D78DB9CBF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FC9C3D1-1438-A84E-BBFD-E85E4966A724}"/>
              </a:ext>
            </a:extLst>
          </p:cNvPr>
          <p:cNvSpPr>
            <a:spLocks noGrp="1"/>
          </p:cNvSpPr>
          <p:nvPr>
            <p:ph type="dt" sz="half" idx="10"/>
          </p:nvPr>
        </p:nvSpPr>
        <p:spPr/>
        <p:txBody>
          <a:bodyPr/>
          <a:lstStyle/>
          <a:p>
            <a:fld id="{65226F57-5C4D-B74F-B668-1622E98B73FD}" type="datetimeFigureOut">
              <a:rPr lang="en-US" smtClean="0"/>
              <a:t>7/16/19</a:t>
            </a:fld>
            <a:endParaRPr lang="en-US"/>
          </a:p>
        </p:txBody>
      </p:sp>
      <p:sp>
        <p:nvSpPr>
          <p:cNvPr id="6" name="Footer Placeholder 5">
            <a:extLst>
              <a:ext uri="{FF2B5EF4-FFF2-40B4-BE49-F238E27FC236}">
                <a16:creationId xmlns:a16="http://schemas.microsoft.com/office/drawing/2014/main" id="{656FA1C2-A668-B747-9DD0-646AEA8A748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2A18C83-09E7-CC4B-85B3-C25B907D10A2}"/>
              </a:ext>
            </a:extLst>
          </p:cNvPr>
          <p:cNvSpPr>
            <a:spLocks noGrp="1"/>
          </p:cNvSpPr>
          <p:nvPr>
            <p:ph type="sldNum" sz="quarter" idx="12"/>
          </p:nvPr>
        </p:nvSpPr>
        <p:spPr/>
        <p:txBody>
          <a:bodyPr/>
          <a:lstStyle/>
          <a:p>
            <a:fld id="{5BD23675-08AD-2448-A7F8-3E8999CC1E5F}" type="slidenum">
              <a:rPr lang="en-US" smtClean="0"/>
              <a:t>‹#›</a:t>
            </a:fld>
            <a:endParaRPr lang="en-US"/>
          </a:p>
        </p:txBody>
      </p:sp>
    </p:spTree>
    <p:extLst>
      <p:ext uri="{BB962C8B-B14F-4D97-AF65-F5344CB8AC3E}">
        <p14:creationId xmlns:p14="http://schemas.microsoft.com/office/powerpoint/2010/main" val="36164659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69C7BF6-04D2-CD4F-93B8-B530AB81B49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12E4201-C8B8-5049-88A0-8F6E0DF4270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2DE3F3F-14AD-F346-917C-44EDADC219D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5226F57-5C4D-B74F-B668-1622E98B73FD}" type="datetimeFigureOut">
              <a:rPr lang="en-US" smtClean="0"/>
              <a:t>7/16/19</a:t>
            </a:fld>
            <a:endParaRPr lang="en-US"/>
          </a:p>
        </p:txBody>
      </p:sp>
      <p:sp>
        <p:nvSpPr>
          <p:cNvPr id="5" name="Footer Placeholder 4">
            <a:extLst>
              <a:ext uri="{FF2B5EF4-FFF2-40B4-BE49-F238E27FC236}">
                <a16:creationId xmlns:a16="http://schemas.microsoft.com/office/drawing/2014/main" id="{022C8D61-B2D8-6C4F-99D4-D9D1136893F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8969036-6DEA-544F-B990-AA9D85132D8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BD23675-08AD-2448-A7F8-3E8999CC1E5F}" type="slidenum">
              <a:rPr lang="en-US" smtClean="0"/>
              <a:t>‹#›</a:t>
            </a:fld>
            <a:endParaRPr lang="en-US"/>
          </a:p>
        </p:txBody>
      </p:sp>
    </p:spTree>
    <p:extLst>
      <p:ext uri="{BB962C8B-B14F-4D97-AF65-F5344CB8AC3E}">
        <p14:creationId xmlns:p14="http://schemas.microsoft.com/office/powerpoint/2010/main" val="10414905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jpg"/><Relationship Id="rId3" Type="http://schemas.openxmlformats.org/officeDocument/2006/relationships/image" Target="../media/image1.tiff"/><Relationship Id="rId7" Type="http://schemas.openxmlformats.org/officeDocument/2006/relationships/image" Target="../media/image5.jp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tiff"/><Relationship Id="rId5" Type="http://schemas.openxmlformats.org/officeDocument/2006/relationships/image" Target="../media/image3.tiff"/><Relationship Id="rId10" Type="http://schemas.openxmlformats.org/officeDocument/2006/relationships/image" Target="../media/image8.tiff"/><Relationship Id="rId4" Type="http://schemas.openxmlformats.org/officeDocument/2006/relationships/image" Target="../media/image2.tiff"/><Relationship Id="rId9" Type="http://schemas.openxmlformats.org/officeDocument/2006/relationships/image" Target="../media/image7.tiff"/></Relationships>
</file>

<file path=ppt/slides/_rels/slide10.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8.tiff"/><Relationship Id="rId1" Type="http://schemas.openxmlformats.org/officeDocument/2006/relationships/slideLayout" Target="../slideLayouts/slideLayout2.xml"/><Relationship Id="rId5" Type="http://schemas.openxmlformats.org/officeDocument/2006/relationships/image" Target="../media/image16.emf"/><Relationship Id="rId4" Type="http://schemas.openxmlformats.org/officeDocument/2006/relationships/image" Target="../media/image15.emf"/></Relationships>
</file>

<file path=ppt/slides/_rels/slide11.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8.tiff"/><Relationship Id="rId1" Type="http://schemas.openxmlformats.org/officeDocument/2006/relationships/slideLayout" Target="../slideLayouts/slideLayout6.xml"/><Relationship Id="rId4" Type="http://schemas.openxmlformats.org/officeDocument/2006/relationships/image" Target="../media/image18.emf"/></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6.xml"/><Relationship Id="rId5" Type="http://schemas.openxmlformats.org/officeDocument/2006/relationships/image" Target="../media/image8.tiff"/><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23.tiff"/><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23.tiff"/><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24.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7.xml"/><Relationship Id="rId4" Type="http://schemas.openxmlformats.org/officeDocument/2006/relationships/image" Target="../media/image8.tiff"/></Relationships>
</file>

<file path=ppt/slides/_rels/slide3.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tiff"/><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4.jpeg"/><Relationship Id="rId1" Type="http://schemas.openxmlformats.org/officeDocument/2006/relationships/slideLayout" Target="../slideLayouts/slideLayout7.xml"/><Relationship Id="rId4" Type="http://schemas.openxmlformats.org/officeDocument/2006/relationships/image" Target="../media/image8.tiff"/></Relationships>
</file>

<file path=ppt/slides/_rels/slide3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4.jpeg"/><Relationship Id="rId1" Type="http://schemas.openxmlformats.org/officeDocument/2006/relationships/slideLayout" Target="../slideLayouts/slideLayout7.xml"/><Relationship Id="rId5" Type="http://schemas.openxmlformats.org/officeDocument/2006/relationships/image" Target="../media/image8.tiff"/><Relationship Id="rId4" Type="http://schemas.openxmlformats.org/officeDocument/2006/relationships/image" Target="../media/image27.jpeg"/></Relationships>
</file>

<file path=ppt/slides/_rels/slide32.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8.tiff"/><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3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8.tiff"/><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8.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tiff"/><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4.jpeg"/><Relationship Id="rId1" Type="http://schemas.openxmlformats.org/officeDocument/2006/relationships/slideLayout" Target="../slideLayouts/slideLayout7.xml"/><Relationship Id="rId4" Type="http://schemas.openxmlformats.org/officeDocument/2006/relationships/image" Target="../media/image8.tiff"/></Relationships>
</file>

<file path=ppt/slides/_rels/slide42.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4.jpeg"/><Relationship Id="rId1" Type="http://schemas.openxmlformats.org/officeDocument/2006/relationships/slideLayout" Target="../slideLayouts/slideLayout7.xml"/><Relationship Id="rId5" Type="http://schemas.openxmlformats.org/officeDocument/2006/relationships/image" Target="../media/image8.tiff"/><Relationship Id="rId4" Type="http://schemas.openxmlformats.org/officeDocument/2006/relationships/image" Target="../media/image30.jpeg"/></Relationships>
</file>

<file path=ppt/slides/_rels/slide43.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4.jpeg"/><Relationship Id="rId1" Type="http://schemas.openxmlformats.org/officeDocument/2006/relationships/slideLayout" Target="../slideLayouts/slideLayout7.xml"/><Relationship Id="rId6" Type="http://schemas.openxmlformats.org/officeDocument/2006/relationships/image" Target="../media/image8.tiff"/><Relationship Id="rId5" Type="http://schemas.openxmlformats.org/officeDocument/2006/relationships/image" Target="../media/image31.jpeg"/><Relationship Id="rId4" Type="http://schemas.openxmlformats.org/officeDocument/2006/relationships/image" Target="../media/image30.jpeg"/></Relationships>
</file>

<file path=ppt/slides/_rels/slide44.xml.rels><?xml version="1.0" encoding="UTF-8" standalone="yes"?>
<Relationships xmlns="http://schemas.openxmlformats.org/package/2006/relationships"><Relationship Id="rId3" Type="http://schemas.openxmlformats.org/officeDocument/2006/relationships/image" Target="../media/image29.jpeg"/><Relationship Id="rId7" Type="http://schemas.openxmlformats.org/officeDocument/2006/relationships/image" Target="../media/image8.tiff"/><Relationship Id="rId2" Type="http://schemas.openxmlformats.org/officeDocument/2006/relationships/image" Target="../media/image24.jpeg"/><Relationship Id="rId1" Type="http://schemas.openxmlformats.org/officeDocument/2006/relationships/slideLayout" Target="../slideLayouts/slideLayout7.xml"/><Relationship Id="rId6" Type="http://schemas.openxmlformats.org/officeDocument/2006/relationships/image" Target="../media/image32.jpeg"/><Relationship Id="rId5" Type="http://schemas.openxmlformats.org/officeDocument/2006/relationships/image" Target="../media/image31.jpeg"/><Relationship Id="rId4" Type="http://schemas.openxmlformats.org/officeDocument/2006/relationships/image" Target="../media/image30.jpeg"/></Relationships>
</file>

<file path=ppt/slides/_rels/slide45.xml.rels><?xml version="1.0" encoding="UTF-8" standalone="yes"?>
<Relationships xmlns="http://schemas.openxmlformats.org/package/2006/relationships"><Relationship Id="rId8" Type="http://schemas.openxmlformats.org/officeDocument/2006/relationships/image" Target="../media/image8.tiff"/><Relationship Id="rId3" Type="http://schemas.openxmlformats.org/officeDocument/2006/relationships/image" Target="../media/image29.jpeg"/><Relationship Id="rId7" Type="http://schemas.openxmlformats.org/officeDocument/2006/relationships/image" Target="../media/image33.jpeg"/><Relationship Id="rId2" Type="http://schemas.openxmlformats.org/officeDocument/2006/relationships/image" Target="../media/image24.jpeg"/><Relationship Id="rId1" Type="http://schemas.openxmlformats.org/officeDocument/2006/relationships/slideLayout" Target="../slideLayouts/slideLayout7.xml"/><Relationship Id="rId6" Type="http://schemas.openxmlformats.org/officeDocument/2006/relationships/image" Target="../media/image32.jpeg"/><Relationship Id="rId5" Type="http://schemas.openxmlformats.org/officeDocument/2006/relationships/image" Target="../media/image31.jpeg"/><Relationship Id="rId4" Type="http://schemas.openxmlformats.org/officeDocument/2006/relationships/image" Target="../media/image30.jpeg"/></Relationships>
</file>

<file path=ppt/slides/_rels/slide46.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image" Target="../media/image8.tiff"/><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10.emf"/><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8.tiff"/><Relationship Id="rId1" Type="http://schemas.openxmlformats.org/officeDocument/2006/relationships/slideLayout" Target="../slideLayouts/slideLayout6.xml"/><Relationship Id="rId4" Type="http://schemas.openxmlformats.org/officeDocument/2006/relationships/image" Target="../media/image36.jpg"/></Relationships>
</file>

<file path=ppt/slides/_rels/slide51.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37.jpg"/></Relationships>
</file>

<file path=ppt/slides/_rels/slide52.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image" Target="../media/image38.emf"/><Relationship Id="rId1" Type="http://schemas.openxmlformats.org/officeDocument/2006/relationships/slideLayout" Target="../slideLayouts/slideLayout6.xml"/><Relationship Id="rId4" Type="http://schemas.openxmlformats.org/officeDocument/2006/relationships/image" Target="../media/image8.tiff"/></Relationships>
</file>

<file path=ppt/slides/_rels/slide55.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40.jpeg"/><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41.jpeg"/><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12.xml"/><Relationship Id="rId5" Type="http://schemas.openxmlformats.org/officeDocument/2006/relationships/image" Target="../media/image8.tiff"/><Relationship Id="rId4" Type="http://schemas.openxmlformats.org/officeDocument/2006/relationships/image" Target="../media/image12.png"/></Relationships>
</file>

<file path=ppt/slides/_rels/slide60.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jpeg"/><Relationship Id="rId1" Type="http://schemas.openxmlformats.org/officeDocument/2006/relationships/slideLayout" Target="../slideLayouts/slideLayout6.xml"/><Relationship Id="rId4" Type="http://schemas.openxmlformats.org/officeDocument/2006/relationships/image" Target="../media/image8.tiff"/></Relationships>
</file>

<file path=ppt/slides/_rels/slide62.xml.rels><?xml version="1.0" encoding="UTF-8" standalone="yes"?>
<Relationships xmlns="http://schemas.openxmlformats.org/package/2006/relationships"><Relationship Id="rId3" Type="http://schemas.openxmlformats.org/officeDocument/2006/relationships/image" Target="../media/image45.tiff"/><Relationship Id="rId2" Type="http://schemas.openxmlformats.org/officeDocument/2006/relationships/image" Target="../media/image44.jpeg"/><Relationship Id="rId1" Type="http://schemas.openxmlformats.org/officeDocument/2006/relationships/slideLayout" Target="../slideLayouts/slideLayout6.xml"/><Relationship Id="rId4" Type="http://schemas.openxmlformats.org/officeDocument/2006/relationships/image" Target="../media/image8.tiff"/></Relationships>
</file>

<file path=ppt/slides/_rels/slide63.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46.emf"/><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8.tiff"/></Relationships>
</file>

<file path=ppt/slides/_rels/slide70.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47.jp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6.xml"/><Relationship Id="rId4" Type="http://schemas.openxmlformats.org/officeDocument/2006/relationships/image" Target="../media/image8.tiff"/></Relationships>
</file>

<file path=ppt/slides/_rels/slide73.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8.tiff"/><Relationship Id="rId1" Type="http://schemas.openxmlformats.org/officeDocument/2006/relationships/slideLayout" Target="../slideLayouts/slideLayout2.xml"/><Relationship Id="rId5" Type="http://schemas.openxmlformats.org/officeDocument/2006/relationships/image" Target="../media/image16.emf"/><Relationship Id="rId4" Type="http://schemas.openxmlformats.org/officeDocument/2006/relationships/image" Target="../media/image15.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143487-C4F1-E44C-A72D-C83FF404D79F}"/>
              </a:ext>
            </a:extLst>
          </p:cNvPr>
          <p:cNvSpPr>
            <a:spLocks noGrp="1"/>
          </p:cNvSpPr>
          <p:nvPr>
            <p:ph type="ctrTitle"/>
          </p:nvPr>
        </p:nvSpPr>
        <p:spPr>
          <a:xfrm>
            <a:off x="545911" y="16893"/>
            <a:ext cx="11081982" cy="2637514"/>
          </a:xfrm>
        </p:spPr>
        <p:txBody>
          <a:bodyPr>
            <a:normAutofit/>
          </a:bodyPr>
          <a:lstStyle/>
          <a:p>
            <a:r>
              <a:rPr lang="en-US" sz="6600" dirty="0"/>
              <a:t>Photosynthetic acclimation through the lens of optimality</a:t>
            </a:r>
          </a:p>
        </p:txBody>
      </p:sp>
      <p:sp>
        <p:nvSpPr>
          <p:cNvPr id="3" name="Subtitle 2">
            <a:extLst>
              <a:ext uri="{FF2B5EF4-FFF2-40B4-BE49-F238E27FC236}">
                <a16:creationId xmlns:a16="http://schemas.microsoft.com/office/drawing/2014/main" id="{DCC58773-579A-7548-A9E7-441A90B89268}"/>
              </a:ext>
            </a:extLst>
          </p:cNvPr>
          <p:cNvSpPr>
            <a:spLocks noGrp="1"/>
          </p:cNvSpPr>
          <p:nvPr>
            <p:ph type="subTitle" idx="1"/>
          </p:nvPr>
        </p:nvSpPr>
        <p:spPr>
          <a:xfrm>
            <a:off x="1524000" y="2741938"/>
            <a:ext cx="9144000" cy="1655762"/>
          </a:xfrm>
        </p:spPr>
        <p:txBody>
          <a:bodyPr>
            <a:normAutofit/>
          </a:bodyPr>
          <a:lstStyle/>
          <a:p>
            <a:r>
              <a:rPr lang="en-US" sz="3600" dirty="0">
                <a:solidFill>
                  <a:srgbClr val="011893"/>
                </a:solidFill>
              </a:rPr>
              <a:t>Nick Smith</a:t>
            </a:r>
          </a:p>
          <a:p>
            <a:r>
              <a:rPr lang="en-US" dirty="0">
                <a:solidFill>
                  <a:srgbClr val="011893"/>
                </a:solidFill>
              </a:rPr>
              <a:t>Texas Tech University</a:t>
            </a:r>
          </a:p>
          <a:p>
            <a:r>
              <a:rPr lang="en-US" dirty="0" err="1">
                <a:solidFill>
                  <a:srgbClr val="011893"/>
                </a:solidFill>
              </a:rPr>
              <a:t>nick.smith@ttu.edu</a:t>
            </a:r>
            <a:r>
              <a:rPr lang="en-US" dirty="0">
                <a:solidFill>
                  <a:srgbClr val="011893"/>
                </a:solidFill>
              </a:rPr>
              <a:t>; @</a:t>
            </a:r>
            <a:r>
              <a:rPr lang="en-US" dirty="0" err="1">
                <a:solidFill>
                  <a:srgbClr val="011893"/>
                </a:solidFill>
              </a:rPr>
              <a:t>nick_greg_smith</a:t>
            </a:r>
            <a:endParaRPr lang="en-US" dirty="0">
              <a:solidFill>
                <a:srgbClr val="011893"/>
              </a:solidFill>
            </a:endParaRPr>
          </a:p>
        </p:txBody>
      </p:sp>
      <p:pic>
        <p:nvPicPr>
          <p:cNvPr id="4" name="Picture 3">
            <a:extLst>
              <a:ext uri="{FF2B5EF4-FFF2-40B4-BE49-F238E27FC236}">
                <a16:creationId xmlns:a16="http://schemas.microsoft.com/office/drawing/2014/main" id="{E9FE381C-AA3B-174C-8CCB-DEC5404F8AC7}"/>
              </a:ext>
            </a:extLst>
          </p:cNvPr>
          <p:cNvPicPr>
            <a:picLocks noChangeAspect="1"/>
          </p:cNvPicPr>
          <p:nvPr/>
        </p:nvPicPr>
        <p:blipFill>
          <a:blip r:embed="rId3"/>
          <a:stretch>
            <a:fillRect/>
          </a:stretch>
        </p:blipFill>
        <p:spPr>
          <a:xfrm>
            <a:off x="3011120" y="5334000"/>
            <a:ext cx="1524000" cy="1524000"/>
          </a:xfrm>
          <a:prstGeom prst="rect">
            <a:avLst/>
          </a:prstGeom>
        </p:spPr>
      </p:pic>
      <p:pic>
        <p:nvPicPr>
          <p:cNvPr id="5" name="Picture 4">
            <a:extLst>
              <a:ext uri="{FF2B5EF4-FFF2-40B4-BE49-F238E27FC236}">
                <a16:creationId xmlns:a16="http://schemas.microsoft.com/office/drawing/2014/main" id="{DC5C0DCF-BE1D-CE4C-937C-1E91DBBA6891}"/>
              </a:ext>
            </a:extLst>
          </p:cNvPr>
          <p:cNvPicPr>
            <a:picLocks noChangeAspect="1"/>
          </p:cNvPicPr>
          <p:nvPr/>
        </p:nvPicPr>
        <p:blipFill>
          <a:blip r:embed="rId4"/>
          <a:stretch>
            <a:fillRect/>
          </a:stretch>
        </p:blipFill>
        <p:spPr>
          <a:xfrm>
            <a:off x="4535120" y="5334000"/>
            <a:ext cx="1524000" cy="1524000"/>
          </a:xfrm>
          <a:prstGeom prst="rect">
            <a:avLst/>
          </a:prstGeom>
        </p:spPr>
      </p:pic>
      <p:pic>
        <p:nvPicPr>
          <p:cNvPr id="6" name="Picture 5">
            <a:extLst>
              <a:ext uri="{FF2B5EF4-FFF2-40B4-BE49-F238E27FC236}">
                <a16:creationId xmlns:a16="http://schemas.microsoft.com/office/drawing/2014/main" id="{A29F6B27-86F7-2B42-87EA-FF85614EAA48}"/>
              </a:ext>
            </a:extLst>
          </p:cNvPr>
          <p:cNvPicPr>
            <a:picLocks noChangeAspect="1"/>
          </p:cNvPicPr>
          <p:nvPr/>
        </p:nvPicPr>
        <p:blipFill>
          <a:blip r:embed="rId5"/>
          <a:stretch>
            <a:fillRect/>
          </a:stretch>
        </p:blipFill>
        <p:spPr>
          <a:xfrm>
            <a:off x="6059121" y="5334000"/>
            <a:ext cx="1576552" cy="1524000"/>
          </a:xfrm>
          <a:prstGeom prst="rect">
            <a:avLst/>
          </a:prstGeom>
        </p:spPr>
      </p:pic>
      <p:pic>
        <p:nvPicPr>
          <p:cNvPr id="7" name="Picture 6">
            <a:extLst>
              <a:ext uri="{FF2B5EF4-FFF2-40B4-BE49-F238E27FC236}">
                <a16:creationId xmlns:a16="http://schemas.microsoft.com/office/drawing/2014/main" id="{5615B5D8-30BD-904B-B534-1C8F9C03BAF9}"/>
              </a:ext>
            </a:extLst>
          </p:cNvPr>
          <p:cNvPicPr>
            <a:picLocks noChangeAspect="1"/>
          </p:cNvPicPr>
          <p:nvPr/>
        </p:nvPicPr>
        <p:blipFill>
          <a:blip r:embed="rId6"/>
          <a:stretch>
            <a:fillRect/>
          </a:stretch>
        </p:blipFill>
        <p:spPr>
          <a:xfrm>
            <a:off x="10525527" y="5334000"/>
            <a:ext cx="1524000" cy="1524000"/>
          </a:xfrm>
          <a:prstGeom prst="rect">
            <a:avLst/>
          </a:prstGeom>
        </p:spPr>
      </p:pic>
      <p:sp>
        <p:nvSpPr>
          <p:cNvPr id="9" name="TextBox 8">
            <a:extLst>
              <a:ext uri="{FF2B5EF4-FFF2-40B4-BE49-F238E27FC236}">
                <a16:creationId xmlns:a16="http://schemas.microsoft.com/office/drawing/2014/main" id="{841DE394-AFEB-444A-B379-802AFAF895AF}"/>
              </a:ext>
            </a:extLst>
          </p:cNvPr>
          <p:cNvSpPr txBox="1"/>
          <p:nvPr/>
        </p:nvSpPr>
        <p:spPr>
          <a:xfrm>
            <a:off x="2950160" y="4668380"/>
            <a:ext cx="1532407" cy="646331"/>
          </a:xfrm>
          <a:prstGeom prst="rect">
            <a:avLst/>
          </a:prstGeom>
          <a:noFill/>
        </p:spPr>
        <p:txBody>
          <a:bodyPr wrap="none" rtlCol="0">
            <a:spAutoFit/>
          </a:bodyPr>
          <a:lstStyle/>
          <a:p>
            <a:r>
              <a:rPr lang="en-US" dirty="0">
                <a:solidFill>
                  <a:srgbClr val="011893"/>
                </a:solidFill>
              </a:rPr>
              <a:t>Trevor Keenan</a:t>
            </a:r>
          </a:p>
          <a:p>
            <a:r>
              <a:rPr lang="en-US" dirty="0">
                <a:solidFill>
                  <a:srgbClr val="011893"/>
                </a:solidFill>
              </a:rPr>
              <a:t>Berkeley Lab</a:t>
            </a:r>
          </a:p>
        </p:txBody>
      </p:sp>
      <p:sp>
        <p:nvSpPr>
          <p:cNvPr id="10" name="TextBox 9">
            <a:extLst>
              <a:ext uri="{FF2B5EF4-FFF2-40B4-BE49-F238E27FC236}">
                <a16:creationId xmlns:a16="http://schemas.microsoft.com/office/drawing/2014/main" id="{64246EE7-C879-8646-9A50-8BE29AD1E834}"/>
              </a:ext>
            </a:extLst>
          </p:cNvPr>
          <p:cNvSpPr txBox="1"/>
          <p:nvPr/>
        </p:nvSpPr>
        <p:spPr>
          <a:xfrm>
            <a:off x="4482567" y="4668379"/>
            <a:ext cx="1505861" cy="646331"/>
          </a:xfrm>
          <a:prstGeom prst="rect">
            <a:avLst/>
          </a:prstGeom>
          <a:noFill/>
        </p:spPr>
        <p:txBody>
          <a:bodyPr wrap="none" rtlCol="0">
            <a:spAutoFit/>
          </a:bodyPr>
          <a:lstStyle/>
          <a:p>
            <a:r>
              <a:rPr lang="en-US" dirty="0">
                <a:solidFill>
                  <a:srgbClr val="011893"/>
                </a:solidFill>
              </a:rPr>
              <a:t>Wang Han</a:t>
            </a:r>
          </a:p>
          <a:p>
            <a:r>
              <a:rPr lang="en-US" dirty="0">
                <a:solidFill>
                  <a:srgbClr val="011893"/>
                </a:solidFill>
              </a:rPr>
              <a:t>NW A&amp;F Univ.</a:t>
            </a:r>
          </a:p>
        </p:txBody>
      </p:sp>
      <p:sp>
        <p:nvSpPr>
          <p:cNvPr id="11" name="TextBox 10">
            <a:extLst>
              <a:ext uri="{FF2B5EF4-FFF2-40B4-BE49-F238E27FC236}">
                <a16:creationId xmlns:a16="http://schemas.microsoft.com/office/drawing/2014/main" id="{693B798D-02E2-D647-A643-F0AA244BDB9D}"/>
              </a:ext>
            </a:extLst>
          </p:cNvPr>
          <p:cNvSpPr txBox="1"/>
          <p:nvPr/>
        </p:nvSpPr>
        <p:spPr>
          <a:xfrm>
            <a:off x="6059120" y="4668378"/>
            <a:ext cx="1702454" cy="646331"/>
          </a:xfrm>
          <a:prstGeom prst="rect">
            <a:avLst/>
          </a:prstGeom>
          <a:noFill/>
        </p:spPr>
        <p:txBody>
          <a:bodyPr wrap="none" rtlCol="0">
            <a:spAutoFit/>
          </a:bodyPr>
          <a:lstStyle/>
          <a:p>
            <a:r>
              <a:rPr lang="en-US" dirty="0">
                <a:solidFill>
                  <a:srgbClr val="011893"/>
                </a:solidFill>
              </a:rPr>
              <a:t>Colin Prentice</a:t>
            </a:r>
          </a:p>
          <a:p>
            <a:r>
              <a:rPr lang="en-US" dirty="0">
                <a:solidFill>
                  <a:srgbClr val="011893"/>
                </a:solidFill>
              </a:rPr>
              <a:t>Imperial College</a:t>
            </a:r>
          </a:p>
        </p:txBody>
      </p:sp>
      <p:pic>
        <p:nvPicPr>
          <p:cNvPr id="13" name="Picture 12">
            <a:extLst>
              <a:ext uri="{FF2B5EF4-FFF2-40B4-BE49-F238E27FC236}">
                <a16:creationId xmlns:a16="http://schemas.microsoft.com/office/drawing/2014/main" id="{36E460D9-5AD2-DE45-AA4A-C45ACF67CA27}"/>
              </a:ext>
            </a:extLst>
          </p:cNvPr>
          <p:cNvPicPr>
            <a:picLocks noChangeAspect="1"/>
          </p:cNvPicPr>
          <p:nvPr/>
        </p:nvPicPr>
        <p:blipFill rotWithShape="1">
          <a:blip r:embed="rId7"/>
          <a:srcRect l="14544" t="24839" r="57491" b="37875"/>
          <a:stretch/>
        </p:blipFill>
        <p:spPr>
          <a:xfrm>
            <a:off x="0" y="5334000"/>
            <a:ext cx="1527048" cy="1540239"/>
          </a:xfrm>
          <a:prstGeom prst="rect">
            <a:avLst/>
          </a:prstGeom>
        </p:spPr>
      </p:pic>
      <p:pic>
        <p:nvPicPr>
          <p:cNvPr id="15" name="Picture 14">
            <a:extLst>
              <a:ext uri="{FF2B5EF4-FFF2-40B4-BE49-F238E27FC236}">
                <a16:creationId xmlns:a16="http://schemas.microsoft.com/office/drawing/2014/main" id="{DD47D210-9AB5-6A4C-8F28-6B329443291C}"/>
              </a:ext>
            </a:extLst>
          </p:cNvPr>
          <p:cNvPicPr>
            <a:picLocks noChangeAspect="1"/>
          </p:cNvPicPr>
          <p:nvPr/>
        </p:nvPicPr>
        <p:blipFill rotWithShape="1">
          <a:blip r:embed="rId8"/>
          <a:srcRect l="33498" t="4180" r="34093" b="70702"/>
          <a:stretch/>
        </p:blipFill>
        <p:spPr>
          <a:xfrm>
            <a:off x="1491501" y="5330952"/>
            <a:ext cx="1524403" cy="1527048"/>
          </a:xfrm>
          <a:prstGeom prst="rect">
            <a:avLst/>
          </a:prstGeom>
        </p:spPr>
      </p:pic>
      <p:sp>
        <p:nvSpPr>
          <p:cNvPr id="16" name="TextBox 15">
            <a:extLst>
              <a:ext uri="{FF2B5EF4-FFF2-40B4-BE49-F238E27FC236}">
                <a16:creationId xmlns:a16="http://schemas.microsoft.com/office/drawing/2014/main" id="{7D46D549-6755-5041-A34A-80D29739DA41}"/>
              </a:ext>
            </a:extLst>
          </p:cNvPr>
          <p:cNvSpPr txBox="1"/>
          <p:nvPr/>
        </p:nvSpPr>
        <p:spPr>
          <a:xfrm>
            <a:off x="0" y="4668382"/>
            <a:ext cx="1242648" cy="646331"/>
          </a:xfrm>
          <a:prstGeom prst="rect">
            <a:avLst/>
          </a:prstGeom>
          <a:noFill/>
        </p:spPr>
        <p:txBody>
          <a:bodyPr wrap="none" rtlCol="0">
            <a:spAutoFit/>
          </a:bodyPr>
          <a:lstStyle/>
          <a:p>
            <a:r>
              <a:rPr lang="en-US" dirty="0" err="1">
                <a:solidFill>
                  <a:srgbClr val="011893"/>
                </a:solidFill>
              </a:rPr>
              <a:t>Lizz</a:t>
            </a:r>
            <a:r>
              <a:rPr lang="en-US" dirty="0">
                <a:solidFill>
                  <a:srgbClr val="011893"/>
                </a:solidFill>
              </a:rPr>
              <a:t> Waring</a:t>
            </a:r>
          </a:p>
          <a:p>
            <a:r>
              <a:rPr lang="en-US" dirty="0">
                <a:solidFill>
                  <a:srgbClr val="011893"/>
                </a:solidFill>
              </a:rPr>
              <a:t>TTU</a:t>
            </a:r>
          </a:p>
        </p:txBody>
      </p:sp>
      <p:sp>
        <p:nvSpPr>
          <p:cNvPr id="17" name="TextBox 16">
            <a:extLst>
              <a:ext uri="{FF2B5EF4-FFF2-40B4-BE49-F238E27FC236}">
                <a16:creationId xmlns:a16="http://schemas.microsoft.com/office/drawing/2014/main" id="{DBF343EC-2D3A-C24C-8BD5-878DAF270504}"/>
              </a:ext>
            </a:extLst>
          </p:cNvPr>
          <p:cNvSpPr txBox="1"/>
          <p:nvPr/>
        </p:nvSpPr>
        <p:spPr>
          <a:xfrm>
            <a:off x="1447812" y="4668381"/>
            <a:ext cx="1261499" cy="646331"/>
          </a:xfrm>
          <a:prstGeom prst="rect">
            <a:avLst/>
          </a:prstGeom>
          <a:noFill/>
        </p:spPr>
        <p:txBody>
          <a:bodyPr wrap="none" rtlCol="0">
            <a:spAutoFit/>
          </a:bodyPr>
          <a:lstStyle/>
          <a:p>
            <a:r>
              <a:rPr lang="en-US" dirty="0">
                <a:solidFill>
                  <a:srgbClr val="011893"/>
                </a:solidFill>
              </a:rPr>
              <a:t>Helen Scott</a:t>
            </a:r>
          </a:p>
          <a:p>
            <a:r>
              <a:rPr lang="en-US" dirty="0">
                <a:solidFill>
                  <a:srgbClr val="011893"/>
                </a:solidFill>
              </a:rPr>
              <a:t>TTU</a:t>
            </a:r>
          </a:p>
        </p:txBody>
      </p:sp>
      <p:pic>
        <p:nvPicPr>
          <p:cNvPr id="18" name="Picture 17">
            <a:extLst>
              <a:ext uri="{FF2B5EF4-FFF2-40B4-BE49-F238E27FC236}">
                <a16:creationId xmlns:a16="http://schemas.microsoft.com/office/drawing/2014/main" id="{4DBFD635-1FB9-7442-A3E9-6A8776951FB2}"/>
              </a:ext>
            </a:extLst>
          </p:cNvPr>
          <p:cNvPicPr>
            <a:picLocks noChangeAspect="1"/>
          </p:cNvPicPr>
          <p:nvPr/>
        </p:nvPicPr>
        <p:blipFill>
          <a:blip r:embed="rId9"/>
          <a:stretch>
            <a:fillRect/>
          </a:stretch>
        </p:blipFill>
        <p:spPr>
          <a:xfrm>
            <a:off x="8709732" y="5214708"/>
            <a:ext cx="1609332" cy="1759536"/>
          </a:xfrm>
          <a:prstGeom prst="rect">
            <a:avLst/>
          </a:prstGeom>
        </p:spPr>
      </p:pic>
      <p:pic>
        <p:nvPicPr>
          <p:cNvPr id="19" name="Picture 18">
            <a:extLst>
              <a:ext uri="{FF2B5EF4-FFF2-40B4-BE49-F238E27FC236}">
                <a16:creationId xmlns:a16="http://schemas.microsoft.com/office/drawing/2014/main" id="{C9C85099-477E-ED49-9546-CD27B9649DA0}"/>
              </a:ext>
            </a:extLst>
          </p:cNvPr>
          <p:cNvPicPr>
            <a:picLocks noChangeAspect="1"/>
          </p:cNvPicPr>
          <p:nvPr/>
        </p:nvPicPr>
        <p:blipFill>
          <a:blip r:embed="rId10"/>
          <a:stretch>
            <a:fillRect/>
          </a:stretch>
        </p:blipFill>
        <p:spPr>
          <a:xfrm>
            <a:off x="8603613" y="3885365"/>
            <a:ext cx="266830" cy="217677"/>
          </a:xfrm>
          <a:prstGeom prst="rect">
            <a:avLst/>
          </a:prstGeom>
        </p:spPr>
      </p:pic>
    </p:spTree>
    <p:extLst>
      <p:ext uri="{BB962C8B-B14F-4D97-AF65-F5344CB8AC3E}">
        <p14:creationId xmlns:p14="http://schemas.microsoft.com/office/powerpoint/2010/main" val="10977644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we know well: Short-term responses of photosynthesis</a:t>
            </a:r>
          </a:p>
        </p:txBody>
      </p:sp>
      <p:sp>
        <p:nvSpPr>
          <p:cNvPr id="9" name="TextBox 8"/>
          <p:cNvSpPr txBox="1"/>
          <p:nvPr/>
        </p:nvSpPr>
        <p:spPr>
          <a:xfrm>
            <a:off x="1250782" y="1798410"/>
            <a:ext cx="6356612" cy="523220"/>
          </a:xfrm>
          <a:prstGeom prst="rect">
            <a:avLst/>
          </a:prstGeom>
          <a:noFill/>
        </p:spPr>
        <p:txBody>
          <a:bodyPr wrap="none" rtlCol="0">
            <a:spAutoFit/>
          </a:bodyPr>
          <a:lstStyle/>
          <a:p>
            <a:r>
              <a:rPr lang="en-US" sz="2800" dirty="0">
                <a:solidFill>
                  <a:srgbClr val="011893"/>
                </a:solidFill>
              </a:rPr>
              <a:t>Models reproduce these curves very well!</a:t>
            </a:r>
          </a:p>
        </p:txBody>
      </p:sp>
      <p:grpSp>
        <p:nvGrpSpPr>
          <p:cNvPr id="7" name="Group 6"/>
          <p:cNvGrpSpPr/>
          <p:nvPr/>
        </p:nvGrpSpPr>
        <p:grpSpPr>
          <a:xfrm>
            <a:off x="8081319" y="-4207"/>
            <a:ext cx="4110681" cy="369332"/>
            <a:chOff x="8081319" y="-4207"/>
            <a:chExt cx="4110681" cy="369332"/>
          </a:xfrm>
        </p:grpSpPr>
        <p:sp>
          <p:nvSpPr>
            <p:cNvPr id="8" name="TextBox 7"/>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13" name="Picture 12"/>
            <p:cNvPicPr>
              <a:picLocks noChangeAspect="1"/>
            </p:cNvPicPr>
            <p:nvPr/>
          </p:nvPicPr>
          <p:blipFill>
            <a:blip r:embed="rId2"/>
            <a:stretch>
              <a:fillRect/>
            </a:stretch>
          </p:blipFill>
          <p:spPr>
            <a:xfrm>
              <a:off x="11925170" y="71620"/>
              <a:ext cx="266830" cy="217677"/>
            </a:xfrm>
            <a:prstGeom prst="rect">
              <a:avLst/>
            </a:prstGeom>
          </p:spPr>
        </p:pic>
      </p:grpSp>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060020"/>
            <a:ext cx="4572000" cy="4572000"/>
          </a:xfrm>
          <a:prstGeom prst="rect">
            <a:avLst/>
          </a:prstGeom>
        </p:spPr>
      </p:pic>
      <p:pic>
        <p:nvPicPr>
          <p:cNvPr id="15" name="Picture 14"/>
          <p:cNvPicPr>
            <a:picLocks noChangeAspect="1"/>
          </p:cNvPicPr>
          <p:nvPr/>
        </p:nvPicPr>
        <p:blipFill rotWithShape="1">
          <a:blip r:embed="rId4">
            <a:extLst>
              <a:ext uri="{28A0092B-C50C-407E-A947-70E740481C1C}">
                <a14:useLocalDpi xmlns:a14="http://schemas.microsoft.com/office/drawing/2010/main" val="0"/>
              </a:ext>
            </a:extLst>
          </a:blip>
          <a:srcRect l="19369"/>
          <a:stretch/>
        </p:blipFill>
        <p:spPr>
          <a:xfrm>
            <a:off x="4695568" y="2060020"/>
            <a:ext cx="3686432" cy="4572000"/>
          </a:xfrm>
          <a:prstGeom prst="rect">
            <a:avLst/>
          </a:prstGeom>
        </p:spPr>
      </p:pic>
      <p:pic>
        <p:nvPicPr>
          <p:cNvPr id="16" name="Picture 15"/>
          <p:cNvPicPr>
            <a:picLocks noChangeAspect="1"/>
          </p:cNvPicPr>
          <p:nvPr/>
        </p:nvPicPr>
        <p:blipFill rotWithShape="1">
          <a:blip r:embed="rId5">
            <a:extLst>
              <a:ext uri="{28A0092B-C50C-407E-A947-70E740481C1C}">
                <a14:useLocalDpi xmlns:a14="http://schemas.microsoft.com/office/drawing/2010/main" val="0"/>
              </a:ext>
            </a:extLst>
          </a:blip>
          <a:srcRect l="19369"/>
          <a:stretch/>
        </p:blipFill>
        <p:spPr>
          <a:xfrm>
            <a:off x="8505568" y="2060020"/>
            <a:ext cx="3686432" cy="4572000"/>
          </a:xfrm>
          <a:prstGeom prst="rect">
            <a:avLst/>
          </a:prstGeom>
        </p:spPr>
      </p:pic>
    </p:spTree>
    <p:extLst>
      <p:ext uri="{BB962C8B-B14F-4D97-AF65-F5344CB8AC3E}">
        <p14:creationId xmlns:p14="http://schemas.microsoft.com/office/powerpoint/2010/main" val="30946300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Long-term responses can differ from short-term responses due to </a:t>
            </a:r>
            <a:r>
              <a:rPr lang="en-US" u="sng" dirty="0">
                <a:solidFill>
                  <a:srgbClr val="011893"/>
                </a:solidFill>
              </a:rPr>
              <a:t>acclimation</a:t>
            </a:r>
          </a:p>
        </p:txBody>
      </p:sp>
      <p:grpSp>
        <p:nvGrpSpPr>
          <p:cNvPr id="6" name="Group 5"/>
          <p:cNvGrpSpPr/>
          <p:nvPr/>
        </p:nvGrpSpPr>
        <p:grpSpPr>
          <a:xfrm>
            <a:off x="8081319" y="-4207"/>
            <a:ext cx="4110681" cy="369332"/>
            <a:chOff x="8081319" y="-4207"/>
            <a:chExt cx="4110681" cy="369332"/>
          </a:xfrm>
        </p:grpSpPr>
        <p:sp>
          <p:nvSpPr>
            <p:cNvPr id="7" name="TextBox 6"/>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8" name="Picture 7"/>
            <p:cNvPicPr>
              <a:picLocks noChangeAspect="1"/>
            </p:cNvPicPr>
            <p:nvPr/>
          </p:nvPicPr>
          <p:blipFill>
            <a:blip r:embed="rId2"/>
            <a:stretch>
              <a:fillRect/>
            </a:stretch>
          </p:blipFill>
          <p:spPr>
            <a:xfrm>
              <a:off x="11925170" y="71620"/>
              <a:ext cx="266830" cy="217677"/>
            </a:xfrm>
            <a:prstGeom prst="rect">
              <a:avLst/>
            </a:prstGeom>
          </p:spPr>
        </p:pic>
      </p:grpSp>
    </p:spTree>
    <p:extLst>
      <p:ext uri="{BB962C8B-B14F-4D97-AF65-F5344CB8AC3E}">
        <p14:creationId xmlns:p14="http://schemas.microsoft.com/office/powerpoint/2010/main" val="7376731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Long-term responses can differ from short-term responses due to </a:t>
            </a:r>
            <a:r>
              <a:rPr lang="en-US" u="sng" dirty="0">
                <a:solidFill>
                  <a:srgbClr val="011893"/>
                </a:solidFill>
              </a:rPr>
              <a:t>acclimation</a:t>
            </a:r>
            <a:endParaRPr lang="en-US" dirty="0">
              <a:solidFill>
                <a:srgbClr val="011893"/>
              </a:solidFill>
            </a:endParaRPr>
          </a:p>
        </p:txBody>
      </p:sp>
      <p:sp>
        <p:nvSpPr>
          <p:cNvPr id="5" name="TextBox 4"/>
          <p:cNvSpPr txBox="1"/>
          <p:nvPr/>
        </p:nvSpPr>
        <p:spPr>
          <a:xfrm>
            <a:off x="1503012" y="2299445"/>
            <a:ext cx="3617913" cy="523220"/>
          </a:xfrm>
          <a:prstGeom prst="rect">
            <a:avLst/>
          </a:prstGeom>
          <a:noFill/>
        </p:spPr>
        <p:txBody>
          <a:bodyPr wrap="none" rtlCol="0">
            <a:spAutoFit/>
          </a:bodyPr>
          <a:lstStyle/>
          <a:p>
            <a:r>
              <a:rPr lang="en-US" sz="2800">
                <a:solidFill>
                  <a:srgbClr val="009051"/>
                </a:solidFill>
              </a:rPr>
              <a:t>Acclimated to high light</a:t>
            </a:r>
          </a:p>
        </p:txBody>
      </p:sp>
      <p:sp>
        <p:nvSpPr>
          <p:cNvPr id="6" name="TextBox 5"/>
          <p:cNvSpPr txBox="1"/>
          <p:nvPr/>
        </p:nvSpPr>
        <p:spPr>
          <a:xfrm>
            <a:off x="6644271" y="2299445"/>
            <a:ext cx="3515834" cy="523220"/>
          </a:xfrm>
          <a:prstGeom prst="rect">
            <a:avLst/>
          </a:prstGeom>
          <a:noFill/>
        </p:spPr>
        <p:txBody>
          <a:bodyPr wrap="none" rtlCol="0">
            <a:spAutoFit/>
          </a:bodyPr>
          <a:lstStyle/>
          <a:p>
            <a:r>
              <a:rPr lang="en-US" sz="2800" dirty="0">
                <a:solidFill>
                  <a:srgbClr val="009051"/>
                </a:solidFill>
              </a:rPr>
              <a:t>Acclimated to low light</a:t>
            </a:r>
          </a:p>
        </p:txBody>
      </p:sp>
      <p:grpSp>
        <p:nvGrpSpPr>
          <p:cNvPr id="9" name="Group 8"/>
          <p:cNvGrpSpPr/>
          <p:nvPr/>
        </p:nvGrpSpPr>
        <p:grpSpPr>
          <a:xfrm>
            <a:off x="8081319" y="-4207"/>
            <a:ext cx="4110681" cy="369332"/>
            <a:chOff x="8081319" y="-4207"/>
            <a:chExt cx="4110681" cy="369332"/>
          </a:xfrm>
        </p:grpSpPr>
        <p:sp>
          <p:nvSpPr>
            <p:cNvPr id="10" name="TextBox 9"/>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11" name="Picture 10"/>
            <p:cNvPicPr>
              <a:picLocks noChangeAspect="1"/>
            </p:cNvPicPr>
            <p:nvPr/>
          </p:nvPicPr>
          <p:blipFill>
            <a:blip r:embed="rId2"/>
            <a:stretch>
              <a:fillRect/>
            </a:stretch>
          </p:blipFill>
          <p:spPr>
            <a:xfrm>
              <a:off x="11925170" y="71620"/>
              <a:ext cx="266830" cy="217677"/>
            </a:xfrm>
            <a:prstGeom prst="rect">
              <a:avLst/>
            </a:prstGeom>
          </p:spPr>
        </p:pic>
      </p:gr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2855" y="2561055"/>
            <a:ext cx="4572000" cy="4572000"/>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74611" y="2561055"/>
            <a:ext cx="4572000" cy="4572000"/>
          </a:xfrm>
          <a:prstGeom prst="rect">
            <a:avLst/>
          </a:prstGeom>
        </p:spPr>
      </p:pic>
    </p:spTree>
    <p:extLst>
      <p:ext uri="{BB962C8B-B14F-4D97-AF65-F5344CB8AC3E}">
        <p14:creationId xmlns:p14="http://schemas.microsoft.com/office/powerpoint/2010/main" val="13143491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Acclimation is ubiquitous and well known</a:t>
            </a:r>
            <a:r>
              <a:rPr lang="mr-IN" dirty="0"/>
              <a:t>…</a:t>
            </a:r>
            <a:endParaRPr lang="en-US" dirty="0"/>
          </a:p>
        </p:txBody>
      </p:sp>
      <p:pic>
        <p:nvPicPr>
          <p:cNvPr id="3" name="Picture 2"/>
          <p:cNvPicPr>
            <a:picLocks noChangeAspect="1"/>
          </p:cNvPicPr>
          <p:nvPr/>
        </p:nvPicPr>
        <p:blipFill>
          <a:blip r:embed="rId2"/>
          <a:stretch>
            <a:fillRect/>
          </a:stretch>
        </p:blipFill>
        <p:spPr>
          <a:xfrm>
            <a:off x="3956233" y="2829687"/>
            <a:ext cx="4469984" cy="2591547"/>
          </a:xfrm>
          <a:prstGeom prst="rect">
            <a:avLst/>
          </a:prstGeom>
        </p:spPr>
      </p:pic>
      <p:pic>
        <p:nvPicPr>
          <p:cNvPr id="4" name="Picture 3"/>
          <p:cNvPicPr>
            <a:picLocks noChangeAspect="1"/>
          </p:cNvPicPr>
          <p:nvPr/>
        </p:nvPicPr>
        <p:blipFill rotWithShape="1">
          <a:blip r:embed="rId3"/>
          <a:srcRect b="16589"/>
          <a:stretch/>
        </p:blipFill>
        <p:spPr>
          <a:xfrm>
            <a:off x="8211671" y="2829687"/>
            <a:ext cx="3617259" cy="2401219"/>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3905" y="2829687"/>
            <a:ext cx="3752328" cy="2301046"/>
          </a:xfrm>
          <a:prstGeom prst="rect">
            <a:avLst/>
          </a:prstGeom>
        </p:spPr>
      </p:pic>
      <p:sp>
        <p:nvSpPr>
          <p:cNvPr id="7" name="TextBox 6"/>
          <p:cNvSpPr txBox="1"/>
          <p:nvPr/>
        </p:nvSpPr>
        <p:spPr>
          <a:xfrm>
            <a:off x="203905" y="2354520"/>
            <a:ext cx="2503249" cy="461665"/>
          </a:xfrm>
          <a:prstGeom prst="rect">
            <a:avLst/>
          </a:prstGeom>
          <a:noFill/>
        </p:spPr>
        <p:txBody>
          <a:bodyPr wrap="none" rtlCol="0">
            <a:spAutoFit/>
          </a:bodyPr>
          <a:lstStyle/>
          <a:p>
            <a:r>
              <a:rPr lang="en-US" sz="2400" dirty="0">
                <a:solidFill>
                  <a:srgbClr val="011893"/>
                </a:solidFill>
              </a:rPr>
              <a:t>CO</a:t>
            </a:r>
            <a:r>
              <a:rPr lang="en-US" sz="2400" baseline="-25000" dirty="0">
                <a:solidFill>
                  <a:srgbClr val="011893"/>
                </a:solidFill>
              </a:rPr>
              <a:t>2</a:t>
            </a:r>
            <a:r>
              <a:rPr lang="en-US" sz="2400" dirty="0">
                <a:solidFill>
                  <a:srgbClr val="011893"/>
                </a:solidFill>
              </a:rPr>
              <a:t>:</a:t>
            </a:r>
            <a:r>
              <a:rPr lang="en-US" sz="2400" dirty="0">
                <a:solidFill>
                  <a:srgbClr val="FF0000"/>
                </a:solidFill>
              </a:rPr>
              <a:t> </a:t>
            </a:r>
            <a:r>
              <a:rPr lang="en-US" sz="2400" dirty="0" err="1"/>
              <a:t>Bazzaz</a:t>
            </a:r>
            <a:r>
              <a:rPr lang="en-US" sz="2400" dirty="0"/>
              <a:t> (1990)</a:t>
            </a:r>
          </a:p>
        </p:txBody>
      </p:sp>
      <p:sp>
        <p:nvSpPr>
          <p:cNvPr id="8" name="TextBox 7"/>
          <p:cNvSpPr txBox="1"/>
          <p:nvPr/>
        </p:nvSpPr>
        <p:spPr>
          <a:xfrm>
            <a:off x="4202164" y="2354519"/>
            <a:ext cx="3114635" cy="461665"/>
          </a:xfrm>
          <a:prstGeom prst="rect">
            <a:avLst/>
          </a:prstGeom>
          <a:noFill/>
        </p:spPr>
        <p:txBody>
          <a:bodyPr wrap="none" rtlCol="0">
            <a:spAutoFit/>
          </a:bodyPr>
          <a:lstStyle/>
          <a:p>
            <a:r>
              <a:rPr lang="en-US" sz="2400" dirty="0">
                <a:solidFill>
                  <a:srgbClr val="011893"/>
                </a:solidFill>
              </a:rPr>
              <a:t>Light:</a:t>
            </a:r>
            <a:r>
              <a:rPr lang="en-US" sz="2400" dirty="0">
                <a:solidFill>
                  <a:srgbClr val="FF0000"/>
                </a:solidFill>
              </a:rPr>
              <a:t> </a:t>
            </a:r>
            <a:r>
              <a:rPr lang="en-US" sz="2400" dirty="0"/>
              <a:t>Boardman (1977)</a:t>
            </a:r>
          </a:p>
        </p:txBody>
      </p:sp>
      <p:sp>
        <p:nvSpPr>
          <p:cNvPr id="9" name="TextBox 8"/>
          <p:cNvSpPr txBox="1"/>
          <p:nvPr/>
        </p:nvSpPr>
        <p:spPr>
          <a:xfrm>
            <a:off x="8426217" y="2013421"/>
            <a:ext cx="3595454" cy="830997"/>
          </a:xfrm>
          <a:prstGeom prst="rect">
            <a:avLst/>
          </a:prstGeom>
          <a:noFill/>
        </p:spPr>
        <p:txBody>
          <a:bodyPr wrap="square" rtlCol="0">
            <a:spAutoFit/>
          </a:bodyPr>
          <a:lstStyle/>
          <a:p>
            <a:r>
              <a:rPr lang="en-US" sz="2400" dirty="0">
                <a:solidFill>
                  <a:srgbClr val="011893"/>
                </a:solidFill>
              </a:rPr>
              <a:t>Temperature: </a:t>
            </a:r>
            <a:r>
              <a:rPr lang="en-US" sz="2400" dirty="0"/>
              <a:t>Berry &amp; </a:t>
            </a:r>
            <a:r>
              <a:rPr lang="en-US" sz="2400" dirty="0" err="1"/>
              <a:t>Björkman</a:t>
            </a:r>
            <a:r>
              <a:rPr lang="en-US" sz="2400" dirty="0"/>
              <a:t> (1980)</a:t>
            </a:r>
          </a:p>
        </p:txBody>
      </p:sp>
      <p:grpSp>
        <p:nvGrpSpPr>
          <p:cNvPr id="10" name="Group 9"/>
          <p:cNvGrpSpPr/>
          <p:nvPr/>
        </p:nvGrpSpPr>
        <p:grpSpPr>
          <a:xfrm>
            <a:off x="8081319" y="-4207"/>
            <a:ext cx="4110681" cy="369332"/>
            <a:chOff x="8081319" y="-4207"/>
            <a:chExt cx="4110681" cy="369332"/>
          </a:xfrm>
        </p:grpSpPr>
        <p:sp>
          <p:nvSpPr>
            <p:cNvPr id="11" name="TextBox 10"/>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12" name="Picture 11"/>
            <p:cNvPicPr>
              <a:picLocks noChangeAspect="1"/>
            </p:cNvPicPr>
            <p:nvPr/>
          </p:nvPicPr>
          <p:blipFill>
            <a:blip r:embed="rId5"/>
            <a:stretch>
              <a:fillRect/>
            </a:stretch>
          </p:blipFill>
          <p:spPr>
            <a:xfrm>
              <a:off x="11925170" y="71620"/>
              <a:ext cx="266830" cy="217677"/>
            </a:xfrm>
            <a:prstGeom prst="rect">
              <a:avLst/>
            </a:prstGeom>
          </p:spPr>
        </p:pic>
      </p:grpSp>
    </p:spTree>
    <p:extLst>
      <p:ext uri="{BB962C8B-B14F-4D97-AF65-F5344CB8AC3E}">
        <p14:creationId xmlns:p14="http://schemas.microsoft.com/office/powerpoint/2010/main" val="14684521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mr-IN" dirty="0"/>
              <a:t>…</a:t>
            </a:r>
            <a:r>
              <a:rPr lang="en-US" dirty="0"/>
              <a:t>but can we reliably model it?</a:t>
            </a:r>
          </a:p>
        </p:txBody>
      </p:sp>
      <p:sp>
        <p:nvSpPr>
          <p:cNvPr id="3" name="Content Placeholder 2"/>
          <p:cNvSpPr>
            <a:spLocks noGrp="1"/>
          </p:cNvSpPr>
          <p:nvPr>
            <p:ph idx="1"/>
          </p:nvPr>
        </p:nvSpPr>
        <p:spPr/>
        <p:txBody>
          <a:bodyPr/>
          <a:lstStyle/>
          <a:p>
            <a:endParaRPr lang="en-US" dirty="0"/>
          </a:p>
        </p:txBody>
      </p:sp>
      <p:grpSp>
        <p:nvGrpSpPr>
          <p:cNvPr id="4" name="Group 3"/>
          <p:cNvGrpSpPr/>
          <p:nvPr/>
        </p:nvGrpSpPr>
        <p:grpSpPr>
          <a:xfrm>
            <a:off x="8081319" y="-4207"/>
            <a:ext cx="4110681" cy="369332"/>
            <a:chOff x="8081319" y="-4207"/>
            <a:chExt cx="4110681" cy="369332"/>
          </a:xfrm>
        </p:grpSpPr>
        <p:sp>
          <p:nvSpPr>
            <p:cNvPr id="5" name="TextBox 4"/>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6" name="Picture 5"/>
            <p:cNvPicPr>
              <a:picLocks noChangeAspect="1"/>
            </p:cNvPicPr>
            <p:nvPr/>
          </p:nvPicPr>
          <p:blipFill>
            <a:blip r:embed="rId2"/>
            <a:stretch>
              <a:fillRect/>
            </a:stretch>
          </p:blipFill>
          <p:spPr>
            <a:xfrm>
              <a:off x="11925170" y="71620"/>
              <a:ext cx="266830" cy="217677"/>
            </a:xfrm>
            <a:prstGeom prst="rect">
              <a:avLst/>
            </a:prstGeom>
          </p:spPr>
        </p:pic>
      </p:grpSp>
    </p:spTree>
    <p:extLst>
      <p:ext uri="{BB962C8B-B14F-4D97-AF65-F5344CB8AC3E}">
        <p14:creationId xmlns:p14="http://schemas.microsoft.com/office/powerpoint/2010/main" val="10558627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Modeling acclimation: the typical approach</a:t>
            </a:r>
          </a:p>
        </p:txBody>
      </p:sp>
      <p:sp>
        <p:nvSpPr>
          <p:cNvPr id="3" name="Content Placeholder 2"/>
          <p:cNvSpPr>
            <a:spLocks noGrp="1"/>
          </p:cNvSpPr>
          <p:nvPr>
            <p:ph idx="1"/>
          </p:nvPr>
        </p:nvSpPr>
        <p:spPr/>
        <p:txBody>
          <a:bodyPr/>
          <a:lstStyle/>
          <a:p>
            <a:r>
              <a:rPr lang="en-US" dirty="0"/>
              <a:t>Measure plants following acclimation</a:t>
            </a:r>
          </a:p>
          <a:p>
            <a:r>
              <a:rPr lang="en-US" dirty="0"/>
              <a:t>Measure the change in response parameters to changes in conditions</a:t>
            </a:r>
          </a:p>
        </p:txBody>
      </p:sp>
      <p:sp>
        <p:nvSpPr>
          <p:cNvPr id="7" name="TextBox 6"/>
          <p:cNvSpPr txBox="1"/>
          <p:nvPr/>
        </p:nvSpPr>
        <p:spPr>
          <a:xfrm>
            <a:off x="0" y="6488668"/>
            <a:ext cx="6899389" cy="369332"/>
          </a:xfrm>
          <a:prstGeom prst="rect">
            <a:avLst/>
          </a:prstGeom>
          <a:noFill/>
        </p:spPr>
        <p:txBody>
          <a:bodyPr wrap="none" rtlCol="0">
            <a:spAutoFit/>
          </a:bodyPr>
          <a:lstStyle/>
          <a:p>
            <a:r>
              <a:rPr lang="en-US" dirty="0" err="1"/>
              <a:t>Kattge</a:t>
            </a:r>
            <a:r>
              <a:rPr lang="en-US" dirty="0"/>
              <a:t> and Knorr (2007) </a:t>
            </a:r>
            <a:r>
              <a:rPr lang="en-US" i="1" dirty="0"/>
              <a:t>PC&amp;E </a:t>
            </a:r>
            <a:r>
              <a:rPr lang="en-US" dirty="0"/>
              <a:t>&amp; many other studies (including my own)</a:t>
            </a:r>
          </a:p>
        </p:txBody>
      </p:sp>
      <p:grpSp>
        <p:nvGrpSpPr>
          <p:cNvPr id="9" name="Group 8"/>
          <p:cNvGrpSpPr/>
          <p:nvPr/>
        </p:nvGrpSpPr>
        <p:grpSpPr>
          <a:xfrm>
            <a:off x="8081319" y="-4207"/>
            <a:ext cx="4110681" cy="369332"/>
            <a:chOff x="8081319" y="-4207"/>
            <a:chExt cx="4110681" cy="369332"/>
          </a:xfrm>
        </p:grpSpPr>
        <p:sp>
          <p:nvSpPr>
            <p:cNvPr id="10" name="TextBox 9"/>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11" name="Picture 10"/>
            <p:cNvPicPr>
              <a:picLocks noChangeAspect="1"/>
            </p:cNvPicPr>
            <p:nvPr/>
          </p:nvPicPr>
          <p:blipFill>
            <a:blip r:embed="rId2"/>
            <a:stretch>
              <a:fillRect/>
            </a:stretch>
          </p:blipFill>
          <p:spPr>
            <a:xfrm>
              <a:off x="11925170" y="71620"/>
              <a:ext cx="266830" cy="217677"/>
            </a:xfrm>
            <a:prstGeom prst="rect">
              <a:avLst/>
            </a:prstGeom>
          </p:spPr>
        </p:pic>
      </p:grpSp>
      <p:pic>
        <p:nvPicPr>
          <p:cNvPr id="4" name="Picture 3">
            <a:extLst>
              <a:ext uri="{FF2B5EF4-FFF2-40B4-BE49-F238E27FC236}">
                <a16:creationId xmlns:a16="http://schemas.microsoft.com/office/drawing/2014/main" id="{A353ADFD-C5A4-F64B-B20F-95EC96DA65B8}"/>
              </a:ext>
            </a:extLst>
          </p:cNvPr>
          <p:cNvPicPr>
            <a:picLocks noChangeAspect="1"/>
          </p:cNvPicPr>
          <p:nvPr/>
        </p:nvPicPr>
        <p:blipFill>
          <a:blip r:embed="rId3"/>
          <a:stretch>
            <a:fillRect/>
          </a:stretch>
        </p:blipFill>
        <p:spPr>
          <a:xfrm>
            <a:off x="4007039" y="2970284"/>
            <a:ext cx="3702252" cy="3362532"/>
          </a:xfrm>
          <a:prstGeom prst="rect">
            <a:avLst/>
          </a:prstGeom>
        </p:spPr>
      </p:pic>
    </p:spTree>
    <p:extLst>
      <p:ext uri="{BB962C8B-B14F-4D97-AF65-F5344CB8AC3E}">
        <p14:creationId xmlns:p14="http://schemas.microsoft.com/office/powerpoint/2010/main" val="32649418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Modeling acclimation: the typical approach</a:t>
            </a:r>
          </a:p>
        </p:txBody>
      </p:sp>
      <p:sp>
        <p:nvSpPr>
          <p:cNvPr id="3" name="Content Placeholder 2"/>
          <p:cNvSpPr>
            <a:spLocks noGrp="1"/>
          </p:cNvSpPr>
          <p:nvPr>
            <p:ph idx="1"/>
          </p:nvPr>
        </p:nvSpPr>
        <p:spPr/>
        <p:txBody>
          <a:bodyPr>
            <a:normAutofit/>
          </a:bodyPr>
          <a:lstStyle/>
          <a:p>
            <a:r>
              <a:rPr lang="en-US" sz="3200" dirty="0"/>
              <a:t>Measure plants following acclimation</a:t>
            </a:r>
          </a:p>
          <a:p>
            <a:r>
              <a:rPr lang="en-US" sz="3200" dirty="0"/>
              <a:t>Measure the change in response parameters to changes in conditions</a:t>
            </a:r>
          </a:p>
          <a:p>
            <a:r>
              <a:rPr lang="en-US" sz="3200" dirty="0">
                <a:solidFill>
                  <a:srgbClr val="009051"/>
                </a:solidFill>
              </a:rPr>
              <a:t>Problems:</a:t>
            </a:r>
          </a:p>
          <a:p>
            <a:pPr lvl="1"/>
            <a:r>
              <a:rPr lang="en-US" sz="2800" dirty="0">
                <a:solidFill>
                  <a:srgbClr val="009051"/>
                </a:solidFill>
              </a:rPr>
              <a:t>Leads to over-parameterization</a:t>
            </a:r>
          </a:p>
          <a:p>
            <a:pPr lvl="1"/>
            <a:r>
              <a:rPr lang="en-US" sz="2800" dirty="0">
                <a:solidFill>
                  <a:srgbClr val="009051"/>
                </a:solidFill>
              </a:rPr>
              <a:t>Confounds multiple effects</a:t>
            </a:r>
          </a:p>
          <a:p>
            <a:pPr lvl="1"/>
            <a:r>
              <a:rPr lang="en-US" sz="2800" dirty="0">
                <a:solidFill>
                  <a:srgbClr val="009051"/>
                </a:solidFill>
              </a:rPr>
              <a:t>Tuned to limited measurements</a:t>
            </a:r>
          </a:p>
          <a:p>
            <a:pPr lvl="1"/>
            <a:r>
              <a:rPr lang="en-US" sz="2800" dirty="0">
                <a:solidFill>
                  <a:srgbClr val="009051"/>
                </a:solidFill>
              </a:rPr>
              <a:t>Not mechanistic</a:t>
            </a:r>
          </a:p>
          <a:p>
            <a:pPr lvl="1"/>
            <a:endParaRPr lang="en-US" sz="2800" dirty="0"/>
          </a:p>
          <a:p>
            <a:pPr lvl="1"/>
            <a:endParaRPr lang="en-US" sz="2800" dirty="0"/>
          </a:p>
        </p:txBody>
      </p:sp>
      <p:grpSp>
        <p:nvGrpSpPr>
          <p:cNvPr id="4" name="Group 3"/>
          <p:cNvGrpSpPr/>
          <p:nvPr/>
        </p:nvGrpSpPr>
        <p:grpSpPr>
          <a:xfrm>
            <a:off x="8081319" y="-4207"/>
            <a:ext cx="4110681" cy="369332"/>
            <a:chOff x="8081319" y="-4207"/>
            <a:chExt cx="4110681" cy="369332"/>
          </a:xfrm>
        </p:grpSpPr>
        <p:sp>
          <p:nvSpPr>
            <p:cNvPr id="5" name="TextBox 4"/>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6" name="Picture 5"/>
            <p:cNvPicPr>
              <a:picLocks noChangeAspect="1"/>
            </p:cNvPicPr>
            <p:nvPr/>
          </p:nvPicPr>
          <p:blipFill>
            <a:blip r:embed="rId2"/>
            <a:stretch>
              <a:fillRect/>
            </a:stretch>
          </p:blipFill>
          <p:spPr>
            <a:xfrm>
              <a:off x="11925170" y="71620"/>
              <a:ext cx="266830" cy="217677"/>
            </a:xfrm>
            <a:prstGeom prst="rect">
              <a:avLst/>
            </a:prstGeom>
          </p:spPr>
        </p:pic>
      </p:grpSp>
    </p:spTree>
    <p:extLst>
      <p:ext uri="{BB962C8B-B14F-4D97-AF65-F5344CB8AC3E}">
        <p14:creationId xmlns:p14="http://schemas.microsoft.com/office/powerpoint/2010/main" val="40415542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Our Approach: Step back and simplify</a:t>
            </a:r>
          </a:p>
        </p:txBody>
      </p:sp>
      <p:sp>
        <p:nvSpPr>
          <p:cNvPr id="3" name="Content Placeholder 2"/>
          <p:cNvSpPr>
            <a:spLocks noGrp="1"/>
          </p:cNvSpPr>
          <p:nvPr>
            <p:ph idx="1"/>
          </p:nvPr>
        </p:nvSpPr>
        <p:spPr/>
        <p:txBody>
          <a:bodyPr/>
          <a:lstStyle/>
          <a:p>
            <a:endParaRPr lang="en-US"/>
          </a:p>
        </p:txBody>
      </p:sp>
      <p:grpSp>
        <p:nvGrpSpPr>
          <p:cNvPr id="4" name="Group 3"/>
          <p:cNvGrpSpPr/>
          <p:nvPr/>
        </p:nvGrpSpPr>
        <p:grpSpPr>
          <a:xfrm>
            <a:off x="8081319" y="-4207"/>
            <a:ext cx="4110681" cy="369332"/>
            <a:chOff x="8081319" y="-4207"/>
            <a:chExt cx="4110681" cy="369332"/>
          </a:xfrm>
        </p:grpSpPr>
        <p:sp>
          <p:nvSpPr>
            <p:cNvPr id="5" name="TextBox 4"/>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6" name="Picture 5"/>
            <p:cNvPicPr>
              <a:picLocks noChangeAspect="1"/>
            </p:cNvPicPr>
            <p:nvPr/>
          </p:nvPicPr>
          <p:blipFill>
            <a:blip r:embed="rId2"/>
            <a:stretch>
              <a:fillRect/>
            </a:stretch>
          </p:blipFill>
          <p:spPr>
            <a:xfrm>
              <a:off x="11925170" y="71620"/>
              <a:ext cx="266830" cy="217677"/>
            </a:xfrm>
            <a:prstGeom prst="rect">
              <a:avLst/>
            </a:prstGeom>
          </p:spPr>
        </p:pic>
      </p:grpSp>
    </p:spTree>
    <p:extLst>
      <p:ext uri="{BB962C8B-B14F-4D97-AF65-F5344CB8AC3E}">
        <p14:creationId xmlns:p14="http://schemas.microsoft.com/office/powerpoint/2010/main" val="40621891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Our Approach: Step back and simplify</a:t>
            </a:r>
          </a:p>
        </p:txBody>
      </p:sp>
      <p:sp>
        <p:nvSpPr>
          <p:cNvPr id="3" name="Content Placeholder 2"/>
          <p:cNvSpPr>
            <a:spLocks noGrp="1"/>
          </p:cNvSpPr>
          <p:nvPr>
            <p:ph idx="1"/>
          </p:nvPr>
        </p:nvSpPr>
        <p:spPr/>
        <p:txBody>
          <a:bodyPr>
            <a:normAutofit/>
          </a:bodyPr>
          <a:lstStyle/>
          <a:p>
            <a:pPr marL="0" indent="0">
              <a:buNone/>
            </a:pPr>
            <a:r>
              <a:rPr lang="en-US" sz="3200" dirty="0"/>
              <a:t>Goal</a:t>
            </a:r>
          </a:p>
          <a:p>
            <a:pPr lvl="1"/>
            <a:r>
              <a:rPr lang="en-US" sz="2800" dirty="0">
                <a:solidFill>
                  <a:srgbClr val="011893"/>
                </a:solidFill>
              </a:rPr>
              <a:t>Predict acclimation responses without reliance on empirical parameters</a:t>
            </a:r>
          </a:p>
          <a:p>
            <a:pPr marL="0" indent="0">
              <a:buNone/>
            </a:pPr>
            <a:r>
              <a:rPr lang="en-US" sz="3200" dirty="0"/>
              <a:t>Toolbox</a:t>
            </a:r>
          </a:p>
          <a:p>
            <a:pPr lvl="1"/>
            <a:r>
              <a:rPr lang="en-US" sz="2800" dirty="0">
                <a:solidFill>
                  <a:srgbClr val="011893"/>
                </a:solidFill>
              </a:rPr>
              <a:t>Photosynthetic theory</a:t>
            </a:r>
          </a:p>
          <a:p>
            <a:pPr marL="0" indent="0">
              <a:buNone/>
            </a:pPr>
            <a:r>
              <a:rPr lang="en-US" sz="3200" dirty="0"/>
              <a:t>Assumption</a:t>
            </a:r>
          </a:p>
          <a:p>
            <a:pPr lvl="1"/>
            <a:r>
              <a:rPr lang="en-US" sz="2800" dirty="0">
                <a:solidFill>
                  <a:srgbClr val="011893"/>
                </a:solidFill>
              </a:rPr>
              <a:t>Given enough time, plants will acclimate to optimize biochemical processes to given condition</a:t>
            </a:r>
          </a:p>
        </p:txBody>
      </p:sp>
      <p:grpSp>
        <p:nvGrpSpPr>
          <p:cNvPr id="4" name="Group 3"/>
          <p:cNvGrpSpPr/>
          <p:nvPr/>
        </p:nvGrpSpPr>
        <p:grpSpPr>
          <a:xfrm>
            <a:off x="8081319" y="-4207"/>
            <a:ext cx="4110681" cy="369332"/>
            <a:chOff x="8081319" y="-4207"/>
            <a:chExt cx="4110681" cy="369332"/>
          </a:xfrm>
        </p:grpSpPr>
        <p:sp>
          <p:nvSpPr>
            <p:cNvPr id="5" name="TextBox 4"/>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6" name="Picture 5"/>
            <p:cNvPicPr>
              <a:picLocks noChangeAspect="1"/>
            </p:cNvPicPr>
            <p:nvPr/>
          </p:nvPicPr>
          <p:blipFill>
            <a:blip r:embed="rId2"/>
            <a:stretch>
              <a:fillRect/>
            </a:stretch>
          </p:blipFill>
          <p:spPr>
            <a:xfrm>
              <a:off x="11925170" y="71620"/>
              <a:ext cx="266830" cy="217677"/>
            </a:xfrm>
            <a:prstGeom prst="rect">
              <a:avLst/>
            </a:prstGeom>
          </p:spPr>
        </p:pic>
      </p:grpSp>
    </p:spTree>
    <p:extLst>
      <p:ext uri="{BB962C8B-B14F-4D97-AF65-F5344CB8AC3E}">
        <p14:creationId xmlns:p14="http://schemas.microsoft.com/office/powerpoint/2010/main" val="7075259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A4646F-B6FB-844C-B73F-86C9DE51D54A}"/>
              </a:ext>
            </a:extLst>
          </p:cNvPr>
          <p:cNvSpPr>
            <a:spLocks noGrp="1"/>
          </p:cNvSpPr>
          <p:nvPr>
            <p:ph type="title"/>
          </p:nvPr>
        </p:nvSpPr>
        <p:spPr/>
        <p:txBody>
          <a:bodyPr/>
          <a:lstStyle/>
          <a:p>
            <a:r>
              <a:rPr lang="en-US" dirty="0"/>
              <a:t>Optimization: </a:t>
            </a:r>
            <a:r>
              <a:rPr lang="en-US" b="1" dirty="0">
                <a:solidFill>
                  <a:srgbClr val="009051"/>
                </a:solidFill>
              </a:rPr>
              <a:t>Least cost hypothesis</a:t>
            </a:r>
          </a:p>
        </p:txBody>
      </p:sp>
      <p:sp>
        <p:nvSpPr>
          <p:cNvPr id="3" name="Content Placeholder 2">
            <a:extLst>
              <a:ext uri="{FF2B5EF4-FFF2-40B4-BE49-F238E27FC236}">
                <a16:creationId xmlns:a16="http://schemas.microsoft.com/office/drawing/2014/main" id="{C1806170-9794-4545-8B2B-AB7F8197D6B3}"/>
              </a:ext>
            </a:extLst>
          </p:cNvPr>
          <p:cNvSpPr>
            <a:spLocks noGrp="1"/>
          </p:cNvSpPr>
          <p:nvPr>
            <p:ph idx="1"/>
          </p:nvPr>
        </p:nvSpPr>
        <p:spPr/>
        <p:txBody>
          <a:bodyPr>
            <a:normAutofit/>
          </a:bodyPr>
          <a:lstStyle/>
          <a:p>
            <a:pPr marL="0" indent="0">
              <a:buNone/>
            </a:pPr>
            <a:r>
              <a:rPr lang="en-US" sz="6000" dirty="0">
                <a:solidFill>
                  <a:srgbClr val="011893"/>
                </a:solidFill>
              </a:rPr>
              <a:t>Maintain fastest rate of photosynthesis at the lowest cost (water and nutrient use)</a:t>
            </a:r>
          </a:p>
        </p:txBody>
      </p:sp>
      <p:sp>
        <p:nvSpPr>
          <p:cNvPr id="4" name="TextBox 3">
            <a:extLst>
              <a:ext uri="{FF2B5EF4-FFF2-40B4-BE49-F238E27FC236}">
                <a16:creationId xmlns:a16="http://schemas.microsoft.com/office/drawing/2014/main" id="{E4065BA7-F5D6-064C-953B-C92F6780C88A}"/>
              </a:ext>
            </a:extLst>
          </p:cNvPr>
          <p:cNvSpPr txBox="1"/>
          <p:nvPr/>
        </p:nvSpPr>
        <p:spPr>
          <a:xfrm>
            <a:off x="10549" y="6488668"/>
            <a:ext cx="3927998" cy="369332"/>
          </a:xfrm>
          <a:prstGeom prst="rect">
            <a:avLst/>
          </a:prstGeom>
          <a:noFill/>
        </p:spPr>
        <p:txBody>
          <a:bodyPr wrap="none" rtlCol="0">
            <a:spAutoFit/>
          </a:bodyPr>
          <a:lstStyle/>
          <a:p>
            <a:r>
              <a:rPr lang="en-US" dirty="0"/>
              <a:t>Wright et al. (2003) </a:t>
            </a:r>
            <a:r>
              <a:rPr lang="en-US" i="1" dirty="0"/>
              <a:t>American Naturalist</a:t>
            </a:r>
            <a:endParaRPr lang="en-US" dirty="0"/>
          </a:p>
        </p:txBody>
      </p:sp>
      <p:grpSp>
        <p:nvGrpSpPr>
          <p:cNvPr id="5" name="Group 4">
            <a:extLst>
              <a:ext uri="{FF2B5EF4-FFF2-40B4-BE49-F238E27FC236}">
                <a16:creationId xmlns:a16="http://schemas.microsoft.com/office/drawing/2014/main" id="{E365BF37-C68C-4C4E-9B57-58627910B34E}"/>
              </a:ext>
            </a:extLst>
          </p:cNvPr>
          <p:cNvGrpSpPr/>
          <p:nvPr/>
        </p:nvGrpSpPr>
        <p:grpSpPr>
          <a:xfrm>
            <a:off x="8081319" y="-4207"/>
            <a:ext cx="4110681" cy="369332"/>
            <a:chOff x="8081319" y="-4207"/>
            <a:chExt cx="4110681" cy="369332"/>
          </a:xfrm>
        </p:grpSpPr>
        <p:sp>
          <p:nvSpPr>
            <p:cNvPr id="6" name="TextBox 5">
              <a:extLst>
                <a:ext uri="{FF2B5EF4-FFF2-40B4-BE49-F238E27FC236}">
                  <a16:creationId xmlns:a16="http://schemas.microsoft.com/office/drawing/2014/main" id="{F96DD88E-2223-0847-A5BB-43958C99A16A}"/>
                </a:ext>
              </a:extLst>
            </p:cNvPr>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7" name="Picture 6">
              <a:extLst>
                <a:ext uri="{FF2B5EF4-FFF2-40B4-BE49-F238E27FC236}">
                  <a16:creationId xmlns:a16="http://schemas.microsoft.com/office/drawing/2014/main" id="{75C25FC5-204A-2540-85E9-9227690C9699}"/>
                </a:ext>
              </a:extLst>
            </p:cNvPr>
            <p:cNvPicPr>
              <a:picLocks noChangeAspect="1"/>
            </p:cNvPicPr>
            <p:nvPr/>
          </p:nvPicPr>
          <p:blipFill>
            <a:blip r:embed="rId2"/>
            <a:stretch>
              <a:fillRect/>
            </a:stretch>
          </p:blipFill>
          <p:spPr>
            <a:xfrm>
              <a:off x="11925170" y="71620"/>
              <a:ext cx="266830" cy="217677"/>
            </a:xfrm>
            <a:prstGeom prst="rect">
              <a:avLst/>
            </a:prstGeom>
          </p:spPr>
        </p:pic>
      </p:grpSp>
    </p:spTree>
    <p:extLst>
      <p:ext uri="{BB962C8B-B14F-4D97-AF65-F5344CB8AC3E}">
        <p14:creationId xmlns:p14="http://schemas.microsoft.com/office/powerpoint/2010/main" val="6307448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Predicting photosynthesis is important!</a:t>
            </a:r>
          </a:p>
        </p:txBody>
      </p:sp>
      <p:grpSp>
        <p:nvGrpSpPr>
          <p:cNvPr id="5" name="Group 4"/>
          <p:cNvGrpSpPr/>
          <p:nvPr/>
        </p:nvGrpSpPr>
        <p:grpSpPr>
          <a:xfrm>
            <a:off x="8081319" y="-4207"/>
            <a:ext cx="4110681" cy="369332"/>
            <a:chOff x="8081319" y="-4207"/>
            <a:chExt cx="4110681" cy="369332"/>
          </a:xfrm>
        </p:grpSpPr>
        <p:sp>
          <p:nvSpPr>
            <p:cNvPr id="3" name="TextBox 2"/>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4" name="Picture 3"/>
            <p:cNvPicPr>
              <a:picLocks noChangeAspect="1"/>
            </p:cNvPicPr>
            <p:nvPr/>
          </p:nvPicPr>
          <p:blipFill>
            <a:blip r:embed="rId2"/>
            <a:stretch>
              <a:fillRect/>
            </a:stretch>
          </p:blipFill>
          <p:spPr>
            <a:xfrm>
              <a:off x="11925170" y="71620"/>
              <a:ext cx="266830" cy="217677"/>
            </a:xfrm>
            <a:prstGeom prst="rect">
              <a:avLst/>
            </a:prstGeom>
          </p:spPr>
        </p:pic>
      </p:grpSp>
    </p:spTree>
    <p:extLst>
      <p:ext uri="{BB962C8B-B14F-4D97-AF65-F5344CB8AC3E}">
        <p14:creationId xmlns:p14="http://schemas.microsoft.com/office/powerpoint/2010/main" val="33865417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8B302-4FD0-5941-9CFF-67A4AB041D2E}"/>
              </a:ext>
            </a:extLst>
          </p:cNvPr>
          <p:cNvSpPr>
            <a:spLocks noGrp="1"/>
          </p:cNvSpPr>
          <p:nvPr>
            <p:ph type="title"/>
          </p:nvPr>
        </p:nvSpPr>
        <p:spPr/>
        <p:txBody>
          <a:bodyPr/>
          <a:lstStyle/>
          <a:p>
            <a:r>
              <a:rPr lang="en-US" dirty="0"/>
              <a:t>Optimal photosynthesis </a:t>
            </a:r>
          </a:p>
        </p:txBody>
      </p:sp>
      <p:sp>
        <p:nvSpPr>
          <p:cNvPr id="3" name="TextBox 2">
            <a:extLst>
              <a:ext uri="{FF2B5EF4-FFF2-40B4-BE49-F238E27FC236}">
                <a16:creationId xmlns:a16="http://schemas.microsoft.com/office/drawing/2014/main" id="{3D126F48-AE80-394B-9AD4-10B089AE4C94}"/>
              </a:ext>
            </a:extLst>
          </p:cNvPr>
          <p:cNvSpPr txBox="1"/>
          <p:nvPr/>
        </p:nvSpPr>
        <p:spPr>
          <a:xfrm>
            <a:off x="467856" y="2429302"/>
            <a:ext cx="11256287" cy="1446550"/>
          </a:xfrm>
          <a:prstGeom prst="rect">
            <a:avLst/>
          </a:prstGeom>
          <a:noFill/>
        </p:spPr>
        <p:txBody>
          <a:bodyPr wrap="none" rtlCol="0">
            <a:spAutoFit/>
          </a:bodyPr>
          <a:lstStyle/>
          <a:p>
            <a:r>
              <a:rPr lang="en-US" sz="4400" dirty="0">
                <a:solidFill>
                  <a:srgbClr val="009051"/>
                </a:solidFill>
              </a:rPr>
              <a:t>Photosynthesis = f{stomatal conductance, </a:t>
            </a:r>
          </a:p>
          <a:p>
            <a:r>
              <a:rPr lang="en-US" sz="4400" dirty="0">
                <a:solidFill>
                  <a:srgbClr val="009051"/>
                </a:solidFill>
              </a:rPr>
              <a:t>				     photosynthetic biochemistry}</a:t>
            </a:r>
          </a:p>
        </p:txBody>
      </p:sp>
      <p:grpSp>
        <p:nvGrpSpPr>
          <p:cNvPr id="4" name="Group 3">
            <a:extLst>
              <a:ext uri="{FF2B5EF4-FFF2-40B4-BE49-F238E27FC236}">
                <a16:creationId xmlns:a16="http://schemas.microsoft.com/office/drawing/2014/main" id="{C82D73CB-27EF-854E-A735-983AD6143324}"/>
              </a:ext>
            </a:extLst>
          </p:cNvPr>
          <p:cNvGrpSpPr/>
          <p:nvPr/>
        </p:nvGrpSpPr>
        <p:grpSpPr>
          <a:xfrm>
            <a:off x="8081319" y="-4207"/>
            <a:ext cx="4110681" cy="369332"/>
            <a:chOff x="8081319" y="-4207"/>
            <a:chExt cx="4110681" cy="369332"/>
          </a:xfrm>
        </p:grpSpPr>
        <p:sp>
          <p:nvSpPr>
            <p:cNvPr id="5" name="TextBox 4">
              <a:extLst>
                <a:ext uri="{FF2B5EF4-FFF2-40B4-BE49-F238E27FC236}">
                  <a16:creationId xmlns:a16="http://schemas.microsoft.com/office/drawing/2014/main" id="{FF737F39-9D64-6A49-9E45-CBB0D4987461}"/>
                </a:ext>
              </a:extLst>
            </p:cNvPr>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6" name="Picture 5">
              <a:extLst>
                <a:ext uri="{FF2B5EF4-FFF2-40B4-BE49-F238E27FC236}">
                  <a16:creationId xmlns:a16="http://schemas.microsoft.com/office/drawing/2014/main" id="{7ECE7FA4-0399-CA49-A8B9-B178FFDB5183}"/>
                </a:ext>
              </a:extLst>
            </p:cNvPr>
            <p:cNvPicPr>
              <a:picLocks noChangeAspect="1"/>
            </p:cNvPicPr>
            <p:nvPr/>
          </p:nvPicPr>
          <p:blipFill>
            <a:blip r:embed="rId2"/>
            <a:stretch>
              <a:fillRect/>
            </a:stretch>
          </p:blipFill>
          <p:spPr>
            <a:xfrm>
              <a:off x="11925170" y="71620"/>
              <a:ext cx="266830" cy="217677"/>
            </a:xfrm>
            <a:prstGeom prst="rect">
              <a:avLst/>
            </a:prstGeom>
          </p:spPr>
        </p:pic>
      </p:grpSp>
    </p:spTree>
    <p:extLst>
      <p:ext uri="{BB962C8B-B14F-4D97-AF65-F5344CB8AC3E}">
        <p14:creationId xmlns:p14="http://schemas.microsoft.com/office/powerpoint/2010/main" val="39944033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8B302-4FD0-5941-9CFF-67A4AB041D2E}"/>
              </a:ext>
            </a:extLst>
          </p:cNvPr>
          <p:cNvSpPr>
            <a:spLocks noGrp="1"/>
          </p:cNvSpPr>
          <p:nvPr>
            <p:ph type="title"/>
          </p:nvPr>
        </p:nvSpPr>
        <p:spPr/>
        <p:txBody>
          <a:bodyPr/>
          <a:lstStyle/>
          <a:p>
            <a:r>
              <a:rPr lang="en-US" dirty="0"/>
              <a:t>Optimal photosynthesis </a:t>
            </a:r>
          </a:p>
        </p:txBody>
      </p:sp>
      <p:sp>
        <p:nvSpPr>
          <p:cNvPr id="3" name="TextBox 2">
            <a:extLst>
              <a:ext uri="{FF2B5EF4-FFF2-40B4-BE49-F238E27FC236}">
                <a16:creationId xmlns:a16="http://schemas.microsoft.com/office/drawing/2014/main" id="{3D126F48-AE80-394B-9AD4-10B089AE4C94}"/>
              </a:ext>
            </a:extLst>
          </p:cNvPr>
          <p:cNvSpPr txBox="1"/>
          <p:nvPr/>
        </p:nvSpPr>
        <p:spPr>
          <a:xfrm>
            <a:off x="467856" y="2429302"/>
            <a:ext cx="11256287" cy="1446550"/>
          </a:xfrm>
          <a:prstGeom prst="rect">
            <a:avLst/>
          </a:prstGeom>
          <a:noFill/>
        </p:spPr>
        <p:txBody>
          <a:bodyPr wrap="none" rtlCol="0">
            <a:spAutoFit/>
          </a:bodyPr>
          <a:lstStyle/>
          <a:p>
            <a:r>
              <a:rPr lang="en-US" sz="4400" dirty="0">
                <a:solidFill>
                  <a:srgbClr val="009051"/>
                </a:solidFill>
              </a:rPr>
              <a:t>Photosynthesis = f{stomatal conductance, </a:t>
            </a:r>
          </a:p>
          <a:p>
            <a:r>
              <a:rPr lang="en-US" sz="4400" dirty="0">
                <a:solidFill>
                  <a:srgbClr val="009051"/>
                </a:solidFill>
              </a:rPr>
              <a:t>				     photosynthetic biochemistry}</a:t>
            </a:r>
          </a:p>
        </p:txBody>
      </p:sp>
      <p:sp>
        <p:nvSpPr>
          <p:cNvPr id="4" name="TextBox 3">
            <a:extLst>
              <a:ext uri="{FF2B5EF4-FFF2-40B4-BE49-F238E27FC236}">
                <a16:creationId xmlns:a16="http://schemas.microsoft.com/office/drawing/2014/main" id="{EB7D5916-9327-164F-A769-DD7ACCA9CB58}"/>
              </a:ext>
            </a:extLst>
          </p:cNvPr>
          <p:cNvSpPr txBox="1"/>
          <p:nvPr/>
        </p:nvSpPr>
        <p:spPr>
          <a:xfrm>
            <a:off x="4981432" y="4899546"/>
            <a:ext cx="5204373" cy="523220"/>
          </a:xfrm>
          <a:prstGeom prst="rect">
            <a:avLst/>
          </a:prstGeom>
          <a:noFill/>
        </p:spPr>
        <p:txBody>
          <a:bodyPr wrap="none" rtlCol="0">
            <a:spAutoFit/>
          </a:bodyPr>
          <a:lstStyle/>
          <a:p>
            <a:r>
              <a:rPr lang="en-US" sz="2800" dirty="0">
                <a:solidFill>
                  <a:srgbClr val="011893"/>
                </a:solidFill>
              </a:rPr>
              <a:t>Must predict optimal rates of both</a:t>
            </a:r>
          </a:p>
        </p:txBody>
      </p:sp>
      <p:cxnSp>
        <p:nvCxnSpPr>
          <p:cNvPr id="6" name="Straight Arrow Connector 5">
            <a:extLst>
              <a:ext uri="{FF2B5EF4-FFF2-40B4-BE49-F238E27FC236}">
                <a16:creationId xmlns:a16="http://schemas.microsoft.com/office/drawing/2014/main" id="{2D29D990-7457-7948-BF4F-9CA6FD18A1BB}"/>
              </a:ext>
            </a:extLst>
          </p:cNvPr>
          <p:cNvCxnSpPr>
            <a:stCxn id="4" idx="0"/>
          </p:cNvCxnSpPr>
          <p:nvPr/>
        </p:nvCxnSpPr>
        <p:spPr>
          <a:xfrm flipH="1" flipV="1">
            <a:off x="7574507" y="3875852"/>
            <a:ext cx="9112" cy="1023694"/>
          </a:xfrm>
          <a:prstGeom prst="straightConnector1">
            <a:avLst/>
          </a:prstGeom>
          <a:ln w="76200">
            <a:solidFill>
              <a:srgbClr val="011893"/>
            </a:solidFill>
            <a:tailEnd type="triangle"/>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AF88DAF7-410D-B849-BED0-7A13682D5475}"/>
              </a:ext>
            </a:extLst>
          </p:cNvPr>
          <p:cNvGrpSpPr/>
          <p:nvPr/>
        </p:nvGrpSpPr>
        <p:grpSpPr>
          <a:xfrm>
            <a:off x="8081319" y="-4207"/>
            <a:ext cx="4110681" cy="369332"/>
            <a:chOff x="8081319" y="-4207"/>
            <a:chExt cx="4110681" cy="369332"/>
          </a:xfrm>
        </p:grpSpPr>
        <p:sp>
          <p:nvSpPr>
            <p:cNvPr id="8" name="TextBox 7">
              <a:extLst>
                <a:ext uri="{FF2B5EF4-FFF2-40B4-BE49-F238E27FC236}">
                  <a16:creationId xmlns:a16="http://schemas.microsoft.com/office/drawing/2014/main" id="{92236CE8-EF9F-0B42-978C-377CE3B87D48}"/>
                </a:ext>
              </a:extLst>
            </p:cNvPr>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9" name="Picture 8">
              <a:extLst>
                <a:ext uri="{FF2B5EF4-FFF2-40B4-BE49-F238E27FC236}">
                  <a16:creationId xmlns:a16="http://schemas.microsoft.com/office/drawing/2014/main" id="{37EA2B03-8292-404C-99A4-78D0B1FC19E4}"/>
                </a:ext>
              </a:extLst>
            </p:cNvPr>
            <p:cNvPicPr>
              <a:picLocks noChangeAspect="1"/>
            </p:cNvPicPr>
            <p:nvPr/>
          </p:nvPicPr>
          <p:blipFill>
            <a:blip r:embed="rId2"/>
            <a:stretch>
              <a:fillRect/>
            </a:stretch>
          </p:blipFill>
          <p:spPr>
            <a:xfrm>
              <a:off x="11925170" y="71620"/>
              <a:ext cx="266830" cy="217677"/>
            </a:xfrm>
            <a:prstGeom prst="rect">
              <a:avLst/>
            </a:prstGeom>
          </p:spPr>
        </p:pic>
      </p:grpSp>
    </p:spTree>
    <p:extLst>
      <p:ext uri="{BB962C8B-B14F-4D97-AF65-F5344CB8AC3E}">
        <p14:creationId xmlns:p14="http://schemas.microsoft.com/office/powerpoint/2010/main" val="8006247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8B302-4FD0-5941-9CFF-67A4AB041D2E}"/>
              </a:ext>
            </a:extLst>
          </p:cNvPr>
          <p:cNvSpPr>
            <a:spLocks noGrp="1"/>
          </p:cNvSpPr>
          <p:nvPr>
            <p:ph type="title"/>
          </p:nvPr>
        </p:nvSpPr>
        <p:spPr/>
        <p:txBody>
          <a:bodyPr/>
          <a:lstStyle/>
          <a:p>
            <a:r>
              <a:rPr lang="en-US" dirty="0"/>
              <a:t>Optimal photosynthesis </a:t>
            </a:r>
          </a:p>
        </p:txBody>
      </p:sp>
      <p:sp>
        <p:nvSpPr>
          <p:cNvPr id="3" name="TextBox 2">
            <a:extLst>
              <a:ext uri="{FF2B5EF4-FFF2-40B4-BE49-F238E27FC236}">
                <a16:creationId xmlns:a16="http://schemas.microsoft.com/office/drawing/2014/main" id="{3D126F48-AE80-394B-9AD4-10B089AE4C94}"/>
              </a:ext>
            </a:extLst>
          </p:cNvPr>
          <p:cNvSpPr txBox="1"/>
          <p:nvPr/>
        </p:nvSpPr>
        <p:spPr>
          <a:xfrm>
            <a:off x="467856" y="2429302"/>
            <a:ext cx="11256287" cy="1446550"/>
          </a:xfrm>
          <a:prstGeom prst="rect">
            <a:avLst/>
          </a:prstGeom>
          <a:noFill/>
        </p:spPr>
        <p:txBody>
          <a:bodyPr wrap="none" rtlCol="0">
            <a:spAutoFit/>
          </a:bodyPr>
          <a:lstStyle/>
          <a:p>
            <a:r>
              <a:rPr lang="en-US" sz="4400" dirty="0">
                <a:solidFill>
                  <a:srgbClr val="009051"/>
                </a:solidFill>
              </a:rPr>
              <a:t>Photosynthesis = f{</a:t>
            </a:r>
            <a:r>
              <a:rPr lang="en-US" sz="4400" b="1" dirty="0">
                <a:solidFill>
                  <a:srgbClr val="011893"/>
                </a:solidFill>
              </a:rPr>
              <a:t>stomatal conductance</a:t>
            </a:r>
            <a:r>
              <a:rPr lang="en-US" sz="4400" dirty="0">
                <a:solidFill>
                  <a:srgbClr val="009051"/>
                </a:solidFill>
              </a:rPr>
              <a:t>, </a:t>
            </a:r>
          </a:p>
          <a:p>
            <a:r>
              <a:rPr lang="en-US" sz="4400" dirty="0">
                <a:solidFill>
                  <a:srgbClr val="009051"/>
                </a:solidFill>
              </a:rPr>
              <a:t>				     photosynthetic biochemistry}</a:t>
            </a:r>
          </a:p>
        </p:txBody>
      </p:sp>
      <p:grpSp>
        <p:nvGrpSpPr>
          <p:cNvPr id="4" name="Group 3">
            <a:extLst>
              <a:ext uri="{FF2B5EF4-FFF2-40B4-BE49-F238E27FC236}">
                <a16:creationId xmlns:a16="http://schemas.microsoft.com/office/drawing/2014/main" id="{5BFBBFB3-1048-EB41-9A64-5373072F713D}"/>
              </a:ext>
            </a:extLst>
          </p:cNvPr>
          <p:cNvGrpSpPr/>
          <p:nvPr/>
        </p:nvGrpSpPr>
        <p:grpSpPr>
          <a:xfrm>
            <a:off x="8081319" y="-4207"/>
            <a:ext cx="4110681" cy="369332"/>
            <a:chOff x="8081319" y="-4207"/>
            <a:chExt cx="4110681" cy="369332"/>
          </a:xfrm>
        </p:grpSpPr>
        <p:sp>
          <p:nvSpPr>
            <p:cNvPr id="5" name="TextBox 4">
              <a:extLst>
                <a:ext uri="{FF2B5EF4-FFF2-40B4-BE49-F238E27FC236}">
                  <a16:creationId xmlns:a16="http://schemas.microsoft.com/office/drawing/2014/main" id="{82042E35-E633-2F44-8620-0A6E7B4C5BB6}"/>
                </a:ext>
              </a:extLst>
            </p:cNvPr>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6" name="Picture 5">
              <a:extLst>
                <a:ext uri="{FF2B5EF4-FFF2-40B4-BE49-F238E27FC236}">
                  <a16:creationId xmlns:a16="http://schemas.microsoft.com/office/drawing/2014/main" id="{EDA6F982-B53C-AF4A-8C83-8B84E8A04F60}"/>
                </a:ext>
              </a:extLst>
            </p:cNvPr>
            <p:cNvPicPr>
              <a:picLocks noChangeAspect="1"/>
            </p:cNvPicPr>
            <p:nvPr/>
          </p:nvPicPr>
          <p:blipFill>
            <a:blip r:embed="rId2"/>
            <a:stretch>
              <a:fillRect/>
            </a:stretch>
          </p:blipFill>
          <p:spPr>
            <a:xfrm>
              <a:off x="11925170" y="71620"/>
              <a:ext cx="266830" cy="217677"/>
            </a:xfrm>
            <a:prstGeom prst="rect">
              <a:avLst/>
            </a:prstGeom>
          </p:spPr>
        </p:pic>
      </p:grpSp>
    </p:spTree>
    <p:extLst>
      <p:ext uri="{BB962C8B-B14F-4D97-AF65-F5344CB8AC3E}">
        <p14:creationId xmlns:p14="http://schemas.microsoft.com/office/powerpoint/2010/main" val="36721815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4B05C80-3F50-1A49-88BA-6D04EED6F3AF}"/>
              </a:ext>
            </a:extLst>
          </p:cNvPr>
          <p:cNvPicPr>
            <a:picLocks noChangeAspect="1"/>
          </p:cNvPicPr>
          <p:nvPr/>
        </p:nvPicPr>
        <p:blipFill rotWithShape="1">
          <a:blip r:embed="rId2"/>
          <a:srcRect t="7898" b="6912"/>
          <a:stretch/>
        </p:blipFill>
        <p:spPr>
          <a:xfrm>
            <a:off x="2661312" y="309788"/>
            <a:ext cx="6925235" cy="3497933"/>
          </a:xfrm>
          <a:prstGeom prst="rect">
            <a:avLst/>
          </a:prstGeom>
        </p:spPr>
      </p:pic>
      <p:sp>
        <p:nvSpPr>
          <p:cNvPr id="3" name="TextBox 2">
            <a:extLst>
              <a:ext uri="{FF2B5EF4-FFF2-40B4-BE49-F238E27FC236}">
                <a16:creationId xmlns:a16="http://schemas.microsoft.com/office/drawing/2014/main" id="{3424ACA8-52C2-3542-9155-B3E8088EC70D}"/>
              </a:ext>
            </a:extLst>
          </p:cNvPr>
          <p:cNvSpPr txBox="1"/>
          <p:nvPr/>
        </p:nvSpPr>
        <p:spPr>
          <a:xfrm>
            <a:off x="450375" y="3807721"/>
            <a:ext cx="5827594" cy="2246769"/>
          </a:xfrm>
          <a:prstGeom prst="rect">
            <a:avLst/>
          </a:prstGeom>
          <a:noFill/>
        </p:spPr>
        <p:txBody>
          <a:bodyPr wrap="square" rtlCol="0">
            <a:spAutoFit/>
          </a:bodyPr>
          <a:lstStyle/>
          <a:p>
            <a:r>
              <a:rPr lang="en-US" sz="2800" dirty="0">
                <a:solidFill>
                  <a:srgbClr val="011893"/>
                </a:solidFill>
              </a:rPr>
              <a:t>Open stomata:</a:t>
            </a:r>
          </a:p>
          <a:p>
            <a:r>
              <a:rPr lang="en-US" sz="2800" dirty="0"/>
              <a:t>Benefits</a:t>
            </a:r>
          </a:p>
          <a:p>
            <a:pPr marL="285750" indent="-285750">
              <a:buFontTx/>
              <a:buChar char="-"/>
            </a:pPr>
            <a:r>
              <a:rPr lang="en-US" sz="2800" dirty="0"/>
              <a:t>High CO</a:t>
            </a:r>
            <a:r>
              <a:rPr lang="en-US" sz="2800" baseline="-25000" dirty="0"/>
              <a:t>2 </a:t>
            </a:r>
            <a:r>
              <a:rPr lang="en-US" sz="2800" dirty="0"/>
              <a:t>influx</a:t>
            </a:r>
          </a:p>
          <a:p>
            <a:r>
              <a:rPr lang="en-US" sz="2800" dirty="0"/>
              <a:t>Costs</a:t>
            </a:r>
          </a:p>
          <a:p>
            <a:pPr marL="285750" indent="-285750">
              <a:buFontTx/>
              <a:buChar char="-"/>
            </a:pPr>
            <a:r>
              <a:rPr lang="en-US" sz="2800" dirty="0"/>
              <a:t>High water outflux</a:t>
            </a:r>
          </a:p>
        </p:txBody>
      </p:sp>
      <p:sp>
        <p:nvSpPr>
          <p:cNvPr id="4" name="TextBox 3">
            <a:extLst>
              <a:ext uri="{FF2B5EF4-FFF2-40B4-BE49-F238E27FC236}">
                <a16:creationId xmlns:a16="http://schemas.microsoft.com/office/drawing/2014/main" id="{12C0A4C2-5577-FB45-80E6-26076AA798CE}"/>
              </a:ext>
            </a:extLst>
          </p:cNvPr>
          <p:cNvSpPr txBox="1"/>
          <p:nvPr/>
        </p:nvSpPr>
        <p:spPr>
          <a:xfrm>
            <a:off x="5663821" y="3807721"/>
            <a:ext cx="6133663" cy="2246769"/>
          </a:xfrm>
          <a:prstGeom prst="rect">
            <a:avLst/>
          </a:prstGeom>
          <a:noFill/>
        </p:spPr>
        <p:txBody>
          <a:bodyPr wrap="square" rtlCol="0">
            <a:spAutoFit/>
          </a:bodyPr>
          <a:lstStyle/>
          <a:p>
            <a:r>
              <a:rPr lang="en-US" sz="2800" dirty="0">
                <a:solidFill>
                  <a:srgbClr val="011893"/>
                </a:solidFill>
              </a:rPr>
              <a:t>Closed stomata:</a:t>
            </a:r>
          </a:p>
          <a:p>
            <a:r>
              <a:rPr lang="en-US" sz="2800" dirty="0"/>
              <a:t>Benefits</a:t>
            </a:r>
          </a:p>
          <a:p>
            <a:pPr marL="285750" indent="-285750">
              <a:buFontTx/>
              <a:buChar char="-"/>
            </a:pPr>
            <a:r>
              <a:rPr lang="en-US" sz="2800" dirty="0"/>
              <a:t>Low water outflux</a:t>
            </a:r>
          </a:p>
          <a:p>
            <a:r>
              <a:rPr lang="en-US" sz="2800" dirty="0"/>
              <a:t>Costs</a:t>
            </a:r>
          </a:p>
          <a:p>
            <a:pPr marL="285750" indent="-285750">
              <a:buFontTx/>
              <a:buChar char="-"/>
            </a:pPr>
            <a:r>
              <a:rPr lang="en-US" sz="2800" dirty="0"/>
              <a:t>Low CO</a:t>
            </a:r>
            <a:r>
              <a:rPr lang="en-US" sz="2800" baseline="-25000" dirty="0"/>
              <a:t>2</a:t>
            </a:r>
            <a:r>
              <a:rPr lang="en-US" sz="2800" dirty="0"/>
              <a:t> influx</a:t>
            </a:r>
          </a:p>
        </p:txBody>
      </p:sp>
      <p:grpSp>
        <p:nvGrpSpPr>
          <p:cNvPr id="5" name="Group 4">
            <a:extLst>
              <a:ext uri="{FF2B5EF4-FFF2-40B4-BE49-F238E27FC236}">
                <a16:creationId xmlns:a16="http://schemas.microsoft.com/office/drawing/2014/main" id="{F2554E09-1A25-D646-8EBC-294ACF547EC0}"/>
              </a:ext>
            </a:extLst>
          </p:cNvPr>
          <p:cNvGrpSpPr/>
          <p:nvPr/>
        </p:nvGrpSpPr>
        <p:grpSpPr>
          <a:xfrm>
            <a:off x="8081319" y="-4207"/>
            <a:ext cx="4110681" cy="369332"/>
            <a:chOff x="8081319" y="-4207"/>
            <a:chExt cx="4110681" cy="369332"/>
          </a:xfrm>
        </p:grpSpPr>
        <p:sp>
          <p:nvSpPr>
            <p:cNvPr id="6" name="TextBox 5">
              <a:extLst>
                <a:ext uri="{FF2B5EF4-FFF2-40B4-BE49-F238E27FC236}">
                  <a16:creationId xmlns:a16="http://schemas.microsoft.com/office/drawing/2014/main" id="{1D180974-B21E-2348-A336-CFD6B7945226}"/>
                </a:ext>
              </a:extLst>
            </p:cNvPr>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7" name="Picture 6">
              <a:extLst>
                <a:ext uri="{FF2B5EF4-FFF2-40B4-BE49-F238E27FC236}">
                  <a16:creationId xmlns:a16="http://schemas.microsoft.com/office/drawing/2014/main" id="{FBE9A865-4963-C34B-BF16-BCE51F102053}"/>
                </a:ext>
              </a:extLst>
            </p:cNvPr>
            <p:cNvPicPr>
              <a:picLocks noChangeAspect="1"/>
            </p:cNvPicPr>
            <p:nvPr/>
          </p:nvPicPr>
          <p:blipFill>
            <a:blip r:embed="rId3"/>
            <a:stretch>
              <a:fillRect/>
            </a:stretch>
          </p:blipFill>
          <p:spPr>
            <a:xfrm>
              <a:off x="11925170" y="71620"/>
              <a:ext cx="266830" cy="217677"/>
            </a:xfrm>
            <a:prstGeom prst="rect">
              <a:avLst/>
            </a:prstGeom>
          </p:spPr>
        </p:pic>
      </p:grpSp>
    </p:spTree>
    <p:extLst>
      <p:ext uri="{BB962C8B-B14F-4D97-AF65-F5344CB8AC3E}">
        <p14:creationId xmlns:p14="http://schemas.microsoft.com/office/powerpoint/2010/main" val="40471020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4B05C80-3F50-1A49-88BA-6D04EED6F3AF}"/>
              </a:ext>
            </a:extLst>
          </p:cNvPr>
          <p:cNvPicPr>
            <a:picLocks noChangeAspect="1"/>
          </p:cNvPicPr>
          <p:nvPr/>
        </p:nvPicPr>
        <p:blipFill rotWithShape="1">
          <a:blip r:embed="rId2"/>
          <a:srcRect t="7898" b="6912"/>
          <a:stretch/>
        </p:blipFill>
        <p:spPr>
          <a:xfrm>
            <a:off x="2661312" y="309788"/>
            <a:ext cx="6925235" cy="3497933"/>
          </a:xfrm>
          <a:prstGeom prst="rect">
            <a:avLst/>
          </a:prstGeom>
        </p:spPr>
      </p:pic>
      <p:sp>
        <p:nvSpPr>
          <p:cNvPr id="3" name="TextBox 2">
            <a:extLst>
              <a:ext uri="{FF2B5EF4-FFF2-40B4-BE49-F238E27FC236}">
                <a16:creationId xmlns:a16="http://schemas.microsoft.com/office/drawing/2014/main" id="{3424ACA8-52C2-3542-9155-B3E8088EC70D}"/>
              </a:ext>
            </a:extLst>
          </p:cNvPr>
          <p:cNvSpPr txBox="1"/>
          <p:nvPr/>
        </p:nvSpPr>
        <p:spPr>
          <a:xfrm>
            <a:off x="450375" y="3807721"/>
            <a:ext cx="5827594" cy="2246769"/>
          </a:xfrm>
          <a:prstGeom prst="rect">
            <a:avLst/>
          </a:prstGeom>
          <a:noFill/>
        </p:spPr>
        <p:txBody>
          <a:bodyPr wrap="square" rtlCol="0">
            <a:spAutoFit/>
          </a:bodyPr>
          <a:lstStyle/>
          <a:p>
            <a:r>
              <a:rPr lang="en-US" sz="2800" dirty="0">
                <a:solidFill>
                  <a:srgbClr val="011893"/>
                </a:solidFill>
              </a:rPr>
              <a:t>Open stomata:</a:t>
            </a:r>
          </a:p>
          <a:p>
            <a:r>
              <a:rPr lang="en-US" sz="2800" dirty="0"/>
              <a:t>Benefits</a:t>
            </a:r>
          </a:p>
          <a:p>
            <a:pPr marL="285750" indent="-285750">
              <a:buFontTx/>
              <a:buChar char="-"/>
            </a:pPr>
            <a:r>
              <a:rPr lang="en-US" sz="2800" dirty="0"/>
              <a:t>High CO</a:t>
            </a:r>
            <a:r>
              <a:rPr lang="en-US" sz="2800" baseline="-25000" dirty="0"/>
              <a:t>2 </a:t>
            </a:r>
            <a:r>
              <a:rPr lang="en-US" sz="2800" dirty="0"/>
              <a:t>influx</a:t>
            </a:r>
          </a:p>
          <a:p>
            <a:r>
              <a:rPr lang="en-US" sz="2800" dirty="0"/>
              <a:t>Costs</a:t>
            </a:r>
          </a:p>
          <a:p>
            <a:pPr marL="285750" indent="-285750">
              <a:buFontTx/>
              <a:buChar char="-"/>
            </a:pPr>
            <a:r>
              <a:rPr lang="en-US" sz="2800" dirty="0"/>
              <a:t>High water outflux</a:t>
            </a:r>
          </a:p>
        </p:txBody>
      </p:sp>
      <p:sp>
        <p:nvSpPr>
          <p:cNvPr id="4" name="TextBox 3">
            <a:extLst>
              <a:ext uri="{FF2B5EF4-FFF2-40B4-BE49-F238E27FC236}">
                <a16:creationId xmlns:a16="http://schemas.microsoft.com/office/drawing/2014/main" id="{12C0A4C2-5577-FB45-80E6-26076AA798CE}"/>
              </a:ext>
            </a:extLst>
          </p:cNvPr>
          <p:cNvSpPr txBox="1"/>
          <p:nvPr/>
        </p:nvSpPr>
        <p:spPr>
          <a:xfrm>
            <a:off x="5663821" y="3807721"/>
            <a:ext cx="6133663" cy="3108543"/>
          </a:xfrm>
          <a:prstGeom prst="rect">
            <a:avLst/>
          </a:prstGeom>
          <a:noFill/>
        </p:spPr>
        <p:txBody>
          <a:bodyPr wrap="square" rtlCol="0">
            <a:spAutoFit/>
          </a:bodyPr>
          <a:lstStyle/>
          <a:p>
            <a:r>
              <a:rPr lang="en-US" sz="2800" dirty="0">
                <a:solidFill>
                  <a:srgbClr val="011893"/>
                </a:solidFill>
              </a:rPr>
              <a:t>Closed stomata:</a:t>
            </a:r>
          </a:p>
          <a:p>
            <a:r>
              <a:rPr lang="en-US" sz="2800" dirty="0"/>
              <a:t>Benefits</a:t>
            </a:r>
          </a:p>
          <a:p>
            <a:pPr marL="285750" indent="-285750">
              <a:buFontTx/>
              <a:buChar char="-"/>
            </a:pPr>
            <a:r>
              <a:rPr lang="en-US" sz="2800" dirty="0"/>
              <a:t>Low water outflux</a:t>
            </a:r>
          </a:p>
          <a:p>
            <a:r>
              <a:rPr lang="en-US" sz="2800" dirty="0"/>
              <a:t>Costs</a:t>
            </a:r>
          </a:p>
          <a:p>
            <a:pPr marL="285750" indent="-285750">
              <a:buFontTx/>
              <a:buChar char="-"/>
            </a:pPr>
            <a:r>
              <a:rPr lang="en-US" sz="2800" dirty="0"/>
              <a:t>Low CO</a:t>
            </a:r>
            <a:r>
              <a:rPr lang="en-US" sz="2800" baseline="-25000" dirty="0"/>
              <a:t>2</a:t>
            </a:r>
            <a:r>
              <a:rPr lang="en-US" sz="2800" dirty="0"/>
              <a:t> influx</a:t>
            </a:r>
          </a:p>
          <a:p>
            <a:pPr marL="285750" indent="-285750">
              <a:buFontTx/>
              <a:buChar char="-"/>
            </a:pPr>
            <a:r>
              <a:rPr lang="en-US" sz="2800" dirty="0">
                <a:solidFill>
                  <a:srgbClr val="009051"/>
                </a:solidFill>
              </a:rPr>
              <a:t>Must maintain high amount of Rubisco to do photosynthesis</a:t>
            </a:r>
          </a:p>
        </p:txBody>
      </p:sp>
      <p:grpSp>
        <p:nvGrpSpPr>
          <p:cNvPr id="5" name="Group 4">
            <a:extLst>
              <a:ext uri="{FF2B5EF4-FFF2-40B4-BE49-F238E27FC236}">
                <a16:creationId xmlns:a16="http://schemas.microsoft.com/office/drawing/2014/main" id="{B068DE4E-AD8D-074A-B103-DE39CFB73200}"/>
              </a:ext>
            </a:extLst>
          </p:cNvPr>
          <p:cNvGrpSpPr/>
          <p:nvPr/>
        </p:nvGrpSpPr>
        <p:grpSpPr>
          <a:xfrm>
            <a:off x="8081319" y="-4207"/>
            <a:ext cx="4110681" cy="369332"/>
            <a:chOff x="8081319" y="-4207"/>
            <a:chExt cx="4110681" cy="369332"/>
          </a:xfrm>
        </p:grpSpPr>
        <p:sp>
          <p:nvSpPr>
            <p:cNvPr id="6" name="TextBox 5">
              <a:extLst>
                <a:ext uri="{FF2B5EF4-FFF2-40B4-BE49-F238E27FC236}">
                  <a16:creationId xmlns:a16="http://schemas.microsoft.com/office/drawing/2014/main" id="{F5252440-2D57-8040-B772-6A1FBC6DFB52}"/>
                </a:ext>
              </a:extLst>
            </p:cNvPr>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7" name="Picture 6">
              <a:extLst>
                <a:ext uri="{FF2B5EF4-FFF2-40B4-BE49-F238E27FC236}">
                  <a16:creationId xmlns:a16="http://schemas.microsoft.com/office/drawing/2014/main" id="{913D9DC0-34F3-AE4D-8EA3-ACAE0699344C}"/>
                </a:ext>
              </a:extLst>
            </p:cNvPr>
            <p:cNvPicPr>
              <a:picLocks noChangeAspect="1"/>
            </p:cNvPicPr>
            <p:nvPr/>
          </p:nvPicPr>
          <p:blipFill>
            <a:blip r:embed="rId3"/>
            <a:stretch>
              <a:fillRect/>
            </a:stretch>
          </p:blipFill>
          <p:spPr>
            <a:xfrm>
              <a:off x="11925170" y="71620"/>
              <a:ext cx="266830" cy="217677"/>
            </a:xfrm>
            <a:prstGeom prst="rect">
              <a:avLst/>
            </a:prstGeom>
          </p:spPr>
        </p:pic>
      </p:grpSp>
    </p:spTree>
    <p:extLst>
      <p:ext uri="{BB962C8B-B14F-4D97-AF65-F5344CB8AC3E}">
        <p14:creationId xmlns:p14="http://schemas.microsoft.com/office/powerpoint/2010/main" val="34692131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059C7-EB3B-B74D-8F57-E13E7FC081B1}"/>
              </a:ext>
            </a:extLst>
          </p:cNvPr>
          <p:cNvSpPr>
            <a:spLocks noGrp="1"/>
          </p:cNvSpPr>
          <p:nvPr>
            <p:ph type="title"/>
          </p:nvPr>
        </p:nvSpPr>
        <p:spPr/>
        <p:txBody>
          <a:bodyPr/>
          <a:lstStyle/>
          <a:p>
            <a:r>
              <a:rPr lang="en-US" dirty="0"/>
              <a:t>Stomatal openness determines </a:t>
            </a:r>
            <a:r>
              <a:rPr lang="el-GR" i="1" dirty="0"/>
              <a:t>χ </a:t>
            </a:r>
            <a:endParaRPr lang="en-US" dirty="0"/>
          </a:p>
        </p:txBody>
      </p:sp>
      <p:sp>
        <p:nvSpPr>
          <p:cNvPr id="5" name="TextBox 4">
            <a:extLst>
              <a:ext uri="{FF2B5EF4-FFF2-40B4-BE49-F238E27FC236}">
                <a16:creationId xmlns:a16="http://schemas.microsoft.com/office/drawing/2014/main" id="{7C810C8D-AF80-6D45-A7BC-8C744352D59B}"/>
              </a:ext>
            </a:extLst>
          </p:cNvPr>
          <p:cNvSpPr txBox="1"/>
          <p:nvPr/>
        </p:nvSpPr>
        <p:spPr>
          <a:xfrm>
            <a:off x="1583770" y="2844797"/>
            <a:ext cx="9024457" cy="1897955"/>
          </a:xfrm>
          <a:prstGeom prst="rect">
            <a:avLst/>
          </a:prstGeom>
          <a:noFill/>
        </p:spPr>
        <p:txBody>
          <a:bodyPr wrap="none" rtlCol="0">
            <a:spAutoFit/>
          </a:bodyPr>
          <a:lstStyle/>
          <a:p>
            <a:pPr algn="ctr"/>
            <a:r>
              <a:rPr lang="el-GR" sz="4400" dirty="0">
                <a:solidFill>
                  <a:srgbClr val="009051"/>
                </a:solidFill>
              </a:rPr>
              <a:t>χ</a:t>
            </a:r>
            <a:r>
              <a:rPr lang="en-US" sz="4400" dirty="0">
                <a:solidFill>
                  <a:srgbClr val="009051"/>
                </a:solidFill>
              </a:rPr>
              <a:t> = internal leaf CO</a:t>
            </a:r>
            <a:r>
              <a:rPr lang="en-US" sz="4400" baseline="-25000" dirty="0">
                <a:solidFill>
                  <a:srgbClr val="009051"/>
                </a:solidFill>
              </a:rPr>
              <a:t>2</a:t>
            </a:r>
            <a:r>
              <a:rPr lang="en-US" sz="4400" dirty="0">
                <a:solidFill>
                  <a:srgbClr val="009051"/>
                </a:solidFill>
              </a:rPr>
              <a:t> / external leaf CO</a:t>
            </a:r>
            <a:r>
              <a:rPr lang="en-US" sz="4400" baseline="-25000" dirty="0">
                <a:solidFill>
                  <a:srgbClr val="009051"/>
                </a:solidFill>
              </a:rPr>
              <a:t>2</a:t>
            </a:r>
          </a:p>
          <a:p>
            <a:pPr algn="ctr"/>
            <a:endParaRPr lang="en-US" sz="4400" baseline="-25000" dirty="0">
              <a:solidFill>
                <a:srgbClr val="009051"/>
              </a:solidFill>
            </a:endParaRPr>
          </a:p>
          <a:p>
            <a:pPr algn="ctr"/>
            <a:r>
              <a:rPr lang="el-GR" sz="4400" dirty="0">
                <a:solidFill>
                  <a:srgbClr val="009051"/>
                </a:solidFill>
              </a:rPr>
              <a:t>χ</a:t>
            </a:r>
            <a:r>
              <a:rPr lang="en-US" sz="4400" dirty="0">
                <a:solidFill>
                  <a:srgbClr val="009051"/>
                </a:solidFill>
              </a:rPr>
              <a:t> = </a:t>
            </a:r>
            <a:r>
              <a:rPr lang="en-US" sz="4400" i="1" dirty="0">
                <a:solidFill>
                  <a:srgbClr val="009051"/>
                </a:solidFill>
              </a:rPr>
              <a:t>c</a:t>
            </a:r>
            <a:r>
              <a:rPr lang="en-US" sz="4400" baseline="-25000" dirty="0">
                <a:solidFill>
                  <a:srgbClr val="009051"/>
                </a:solidFill>
              </a:rPr>
              <a:t>i</a:t>
            </a:r>
            <a:r>
              <a:rPr lang="en-US" sz="4400" dirty="0">
                <a:solidFill>
                  <a:srgbClr val="009051"/>
                </a:solidFill>
              </a:rPr>
              <a:t> / </a:t>
            </a:r>
            <a:r>
              <a:rPr lang="en-US" sz="4400" i="1" dirty="0">
                <a:solidFill>
                  <a:srgbClr val="009051"/>
                </a:solidFill>
              </a:rPr>
              <a:t>c</a:t>
            </a:r>
            <a:r>
              <a:rPr lang="en-US" sz="4400" baseline="-25000" dirty="0">
                <a:solidFill>
                  <a:srgbClr val="009051"/>
                </a:solidFill>
              </a:rPr>
              <a:t>a</a:t>
            </a:r>
          </a:p>
        </p:txBody>
      </p:sp>
      <p:grpSp>
        <p:nvGrpSpPr>
          <p:cNvPr id="4" name="Group 3">
            <a:extLst>
              <a:ext uri="{FF2B5EF4-FFF2-40B4-BE49-F238E27FC236}">
                <a16:creationId xmlns:a16="http://schemas.microsoft.com/office/drawing/2014/main" id="{BC313E4E-0589-5D46-94DE-3BA4391B8BBC}"/>
              </a:ext>
            </a:extLst>
          </p:cNvPr>
          <p:cNvGrpSpPr/>
          <p:nvPr/>
        </p:nvGrpSpPr>
        <p:grpSpPr>
          <a:xfrm>
            <a:off x="8081319" y="-4207"/>
            <a:ext cx="4110681" cy="369332"/>
            <a:chOff x="8081319" y="-4207"/>
            <a:chExt cx="4110681" cy="369332"/>
          </a:xfrm>
        </p:grpSpPr>
        <p:sp>
          <p:nvSpPr>
            <p:cNvPr id="6" name="TextBox 5">
              <a:extLst>
                <a:ext uri="{FF2B5EF4-FFF2-40B4-BE49-F238E27FC236}">
                  <a16:creationId xmlns:a16="http://schemas.microsoft.com/office/drawing/2014/main" id="{186C564E-A039-B649-852D-D2D6765547F8}"/>
                </a:ext>
              </a:extLst>
            </p:cNvPr>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7" name="Picture 6">
              <a:extLst>
                <a:ext uri="{FF2B5EF4-FFF2-40B4-BE49-F238E27FC236}">
                  <a16:creationId xmlns:a16="http://schemas.microsoft.com/office/drawing/2014/main" id="{D5CEA6E1-23D5-5845-B12F-1723F4E2E102}"/>
                </a:ext>
              </a:extLst>
            </p:cNvPr>
            <p:cNvPicPr>
              <a:picLocks noChangeAspect="1"/>
            </p:cNvPicPr>
            <p:nvPr/>
          </p:nvPicPr>
          <p:blipFill>
            <a:blip r:embed="rId2"/>
            <a:stretch>
              <a:fillRect/>
            </a:stretch>
          </p:blipFill>
          <p:spPr>
            <a:xfrm>
              <a:off x="11925170" y="71620"/>
              <a:ext cx="266830" cy="217677"/>
            </a:xfrm>
            <a:prstGeom prst="rect">
              <a:avLst/>
            </a:prstGeom>
          </p:spPr>
        </p:pic>
      </p:grpSp>
    </p:spTree>
    <p:extLst>
      <p:ext uri="{BB962C8B-B14F-4D97-AF65-F5344CB8AC3E}">
        <p14:creationId xmlns:p14="http://schemas.microsoft.com/office/powerpoint/2010/main" val="12396444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3F2B81-69B8-294B-ACF9-43632E7202EA}"/>
              </a:ext>
            </a:extLst>
          </p:cNvPr>
          <p:cNvSpPr>
            <a:spLocks noGrp="1"/>
          </p:cNvSpPr>
          <p:nvPr>
            <p:ph type="title"/>
          </p:nvPr>
        </p:nvSpPr>
        <p:spPr/>
        <p:txBody>
          <a:bodyPr/>
          <a:lstStyle/>
          <a:p>
            <a:r>
              <a:rPr lang="en-US" dirty="0"/>
              <a:t>Optimal </a:t>
            </a:r>
            <a:r>
              <a:rPr lang="el-GR" i="1" dirty="0"/>
              <a:t>χ </a:t>
            </a:r>
            <a:endParaRPr lang="en-US" dirty="0"/>
          </a:p>
        </p:txBody>
      </p:sp>
      <p:sp>
        <p:nvSpPr>
          <p:cNvPr id="3" name="Content Placeholder 2">
            <a:extLst>
              <a:ext uri="{FF2B5EF4-FFF2-40B4-BE49-F238E27FC236}">
                <a16:creationId xmlns:a16="http://schemas.microsoft.com/office/drawing/2014/main" id="{05C167C5-62AC-B448-815F-ECEA77AC8A5F}"/>
              </a:ext>
            </a:extLst>
          </p:cNvPr>
          <p:cNvSpPr>
            <a:spLocks noGrp="1"/>
          </p:cNvSpPr>
          <p:nvPr>
            <p:ph idx="1"/>
          </p:nvPr>
        </p:nvSpPr>
        <p:spPr/>
        <p:txBody>
          <a:bodyPr>
            <a:normAutofit/>
          </a:bodyPr>
          <a:lstStyle/>
          <a:p>
            <a:pPr marL="0" indent="0">
              <a:buNone/>
            </a:pPr>
            <a:r>
              <a:rPr lang="en-US" sz="4000" dirty="0">
                <a:solidFill>
                  <a:srgbClr val="011893"/>
                </a:solidFill>
              </a:rPr>
              <a:t>Optimal </a:t>
            </a:r>
            <a:r>
              <a:rPr lang="el-GR" sz="4000" i="1" dirty="0">
                <a:solidFill>
                  <a:srgbClr val="011893"/>
                </a:solidFill>
              </a:rPr>
              <a:t>χ </a:t>
            </a:r>
            <a:r>
              <a:rPr lang="en-US" sz="4000" dirty="0">
                <a:solidFill>
                  <a:srgbClr val="011893"/>
                </a:solidFill>
              </a:rPr>
              <a:t>maximizes photosynthesis at least water loss and nutrient use</a:t>
            </a:r>
          </a:p>
          <a:p>
            <a:pPr lvl="1"/>
            <a:r>
              <a:rPr lang="en-US" sz="3600" dirty="0">
                <a:solidFill>
                  <a:srgbClr val="011893"/>
                </a:solidFill>
              </a:rPr>
              <a:t>Water loss </a:t>
            </a:r>
            <a:r>
              <a:rPr lang="en-US" sz="3600" dirty="0"/>
              <a:t>is from transpiration</a:t>
            </a:r>
          </a:p>
          <a:p>
            <a:pPr lvl="1"/>
            <a:r>
              <a:rPr lang="en-US" sz="3600" dirty="0">
                <a:solidFill>
                  <a:srgbClr val="011893"/>
                </a:solidFill>
              </a:rPr>
              <a:t>Nutrient use </a:t>
            </a:r>
            <a:r>
              <a:rPr lang="en-US" sz="3600" dirty="0"/>
              <a:t>is nutrients used to maintain Rubisco</a:t>
            </a:r>
          </a:p>
          <a:p>
            <a:pPr lvl="2"/>
            <a:r>
              <a:rPr lang="en-US" sz="3200" dirty="0"/>
              <a:t>Rubisco proxy is </a:t>
            </a:r>
            <a:r>
              <a:rPr lang="en-US" sz="3200" i="1" dirty="0" err="1">
                <a:solidFill>
                  <a:srgbClr val="011893"/>
                </a:solidFill>
              </a:rPr>
              <a:t>V</a:t>
            </a:r>
            <a:r>
              <a:rPr lang="en-US" sz="3200" baseline="-25000" dirty="0" err="1">
                <a:solidFill>
                  <a:srgbClr val="011893"/>
                </a:solidFill>
              </a:rPr>
              <a:t>cmax</a:t>
            </a:r>
            <a:endParaRPr lang="en-US" sz="3200" baseline="-25000" dirty="0">
              <a:solidFill>
                <a:srgbClr val="011893"/>
              </a:solidFill>
            </a:endParaRPr>
          </a:p>
        </p:txBody>
      </p:sp>
      <p:grpSp>
        <p:nvGrpSpPr>
          <p:cNvPr id="4" name="Group 3">
            <a:extLst>
              <a:ext uri="{FF2B5EF4-FFF2-40B4-BE49-F238E27FC236}">
                <a16:creationId xmlns:a16="http://schemas.microsoft.com/office/drawing/2014/main" id="{AAC62F4E-9396-7344-A6FE-FD4F8203D874}"/>
              </a:ext>
            </a:extLst>
          </p:cNvPr>
          <p:cNvGrpSpPr/>
          <p:nvPr/>
        </p:nvGrpSpPr>
        <p:grpSpPr>
          <a:xfrm>
            <a:off x="8081319" y="-4207"/>
            <a:ext cx="4110681" cy="369332"/>
            <a:chOff x="8081319" y="-4207"/>
            <a:chExt cx="4110681" cy="369332"/>
          </a:xfrm>
        </p:grpSpPr>
        <p:sp>
          <p:nvSpPr>
            <p:cNvPr id="5" name="TextBox 4">
              <a:extLst>
                <a:ext uri="{FF2B5EF4-FFF2-40B4-BE49-F238E27FC236}">
                  <a16:creationId xmlns:a16="http://schemas.microsoft.com/office/drawing/2014/main" id="{AB420AF3-272A-D546-A093-06B1E989ABED}"/>
                </a:ext>
              </a:extLst>
            </p:cNvPr>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6" name="Picture 5">
              <a:extLst>
                <a:ext uri="{FF2B5EF4-FFF2-40B4-BE49-F238E27FC236}">
                  <a16:creationId xmlns:a16="http://schemas.microsoft.com/office/drawing/2014/main" id="{3BEDA653-C45E-CC48-AE5C-F0FDB27558C4}"/>
                </a:ext>
              </a:extLst>
            </p:cNvPr>
            <p:cNvPicPr>
              <a:picLocks noChangeAspect="1"/>
            </p:cNvPicPr>
            <p:nvPr/>
          </p:nvPicPr>
          <p:blipFill>
            <a:blip r:embed="rId2"/>
            <a:stretch>
              <a:fillRect/>
            </a:stretch>
          </p:blipFill>
          <p:spPr>
            <a:xfrm>
              <a:off x="11925170" y="71620"/>
              <a:ext cx="266830" cy="217677"/>
            </a:xfrm>
            <a:prstGeom prst="rect">
              <a:avLst/>
            </a:prstGeom>
          </p:spPr>
        </p:pic>
      </p:grpSp>
    </p:spTree>
    <p:extLst>
      <p:ext uri="{BB962C8B-B14F-4D97-AF65-F5344CB8AC3E}">
        <p14:creationId xmlns:p14="http://schemas.microsoft.com/office/powerpoint/2010/main" val="42022520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059C7-EB3B-B74D-8F57-E13E7FC081B1}"/>
              </a:ext>
            </a:extLst>
          </p:cNvPr>
          <p:cNvSpPr>
            <a:spLocks noGrp="1"/>
          </p:cNvSpPr>
          <p:nvPr>
            <p:ph type="title"/>
          </p:nvPr>
        </p:nvSpPr>
        <p:spPr/>
        <p:txBody>
          <a:bodyPr/>
          <a:lstStyle/>
          <a:p>
            <a:r>
              <a:rPr lang="en-US" dirty="0"/>
              <a:t>Optimal </a:t>
            </a:r>
            <a:r>
              <a:rPr lang="el-GR" i="1" dirty="0"/>
              <a:t>χ</a:t>
            </a:r>
            <a:r>
              <a:rPr lang="en-US" i="1" dirty="0"/>
              <a:t> </a:t>
            </a:r>
            <a:r>
              <a:rPr lang="en-US" dirty="0"/>
              <a:t>is a function of the costs and the environment</a:t>
            </a:r>
            <a:r>
              <a:rPr lang="el-GR" i="1" dirty="0"/>
              <a:t> </a:t>
            </a:r>
            <a:endParaRPr lang="en-US" dirty="0"/>
          </a:p>
        </p:txBody>
      </p:sp>
      <p:sp>
        <p:nvSpPr>
          <p:cNvPr id="5" name="Rectangle 4">
            <a:extLst>
              <a:ext uri="{FF2B5EF4-FFF2-40B4-BE49-F238E27FC236}">
                <a16:creationId xmlns:a16="http://schemas.microsoft.com/office/drawing/2014/main" id="{33BBB172-D84F-194F-B623-DBB2E43AE348}"/>
              </a:ext>
            </a:extLst>
          </p:cNvPr>
          <p:cNvSpPr/>
          <p:nvPr/>
        </p:nvSpPr>
        <p:spPr>
          <a:xfrm>
            <a:off x="2866813" y="1956501"/>
            <a:ext cx="6515694" cy="2123658"/>
          </a:xfrm>
          <a:prstGeom prst="rect">
            <a:avLst/>
          </a:prstGeom>
        </p:spPr>
        <p:txBody>
          <a:bodyPr wrap="none">
            <a:spAutoFit/>
          </a:bodyPr>
          <a:lstStyle/>
          <a:p>
            <a:r>
              <a:rPr lang="el-GR" sz="4400" i="1" dirty="0">
                <a:solidFill>
                  <a:srgbClr val="009051"/>
                </a:solidFill>
                <a:effectLst/>
                <a:latin typeface="Calibri" panose="020F0502020204030204" pitchFamily="34" charset="0"/>
                <a:cs typeface="Calibri" panose="020F0502020204030204" pitchFamily="34" charset="0"/>
              </a:rPr>
              <a:t>χ</a:t>
            </a:r>
            <a:r>
              <a:rPr lang="en-US" sz="4400" dirty="0">
                <a:solidFill>
                  <a:srgbClr val="009051"/>
                </a:solidFill>
                <a:effectLst/>
                <a:latin typeface="Calibri" panose="020F0502020204030204" pitchFamily="34" charset="0"/>
                <a:cs typeface="Calibri" panose="020F0502020204030204" pitchFamily="34" charset="0"/>
              </a:rPr>
              <a:t> =</a:t>
            </a:r>
            <a:r>
              <a:rPr lang="en-US" sz="4400" i="1" dirty="0">
                <a:solidFill>
                  <a:srgbClr val="009051"/>
                </a:solidFill>
                <a:effectLst/>
                <a:latin typeface="Calibri" panose="020F0502020204030204" pitchFamily="34" charset="0"/>
                <a:cs typeface="Calibri" panose="020F0502020204030204" pitchFamily="34" charset="0"/>
              </a:rPr>
              <a:t> f</a:t>
            </a:r>
            <a:r>
              <a:rPr lang="en-US" sz="4400" dirty="0">
                <a:solidFill>
                  <a:srgbClr val="009051"/>
                </a:solidFill>
                <a:effectLst/>
                <a:latin typeface="Calibri" panose="020F0502020204030204" pitchFamily="34" charset="0"/>
                <a:cs typeface="Calibri" panose="020F0502020204030204" pitchFamily="34" charset="0"/>
              </a:rPr>
              <a:t>{temperature, </a:t>
            </a:r>
          </a:p>
          <a:p>
            <a:r>
              <a:rPr lang="en-US" sz="4400" dirty="0">
                <a:solidFill>
                  <a:srgbClr val="009051"/>
                </a:solidFill>
                <a:latin typeface="Calibri" panose="020F0502020204030204" pitchFamily="34" charset="0"/>
                <a:cs typeface="Calibri" panose="020F0502020204030204" pitchFamily="34" charset="0"/>
              </a:rPr>
              <a:t>	  </a:t>
            </a:r>
            <a:r>
              <a:rPr lang="en-US" sz="4400" dirty="0">
                <a:solidFill>
                  <a:srgbClr val="009051"/>
                </a:solidFill>
                <a:effectLst/>
                <a:latin typeface="Calibri" panose="020F0502020204030204" pitchFamily="34" charset="0"/>
                <a:cs typeface="Calibri" panose="020F0502020204030204" pitchFamily="34" charset="0"/>
              </a:rPr>
              <a:t>CO</a:t>
            </a:r>
            <a:r>
              <a:rPr lang="en-US" sz="4400" baseline="-25000" dirty="0">
                <a:solidFill>
                  <a:srgbClr val="009051"/>
                </a:solidFill>
                <a:effectLst/>
                <a:latin typeface="Calibri" panose="020F0502020204030204" pitchFamily="34" charset="0"/>
                <a:cs typeface="Calibri" panose="020F0502020204030204" pitchFamily="34" charset="0"/>
              </a:rPr>
              <a:t>2</a:t>
            </a:r>
            <a:r>
              <a:rPr lang="en-US" sz="4400" dirty="0">
                <a:solidFill>
                  <a:srgbClr val="009051"/>
                </a:solidFill>
                <a:effectLst/>
                <a:latin typeface="Calibri" panose="020F0502020204030204" pitchFamily="34" charset="0"/>
                <a:cs typeface="Calibri" panose="020F0502020204030204" pitchFamily="34" charset="0"/>
              </a:rPr>
              <a:t>, </a:t>
            </a:r>
          </a:p>
          <a:p>
            <a:r>
              <a:rPr lang="en-US" sz="4400" dirty="0">
                <a:solidFill>
                  <a:srgbClr val="009051"/>
                </a:solidFill>
                <a:latin typeface="Calibri" panose="020F0502020204030204" pitchFamily="34" charset="0"/>
                <a:cs typeface="Calibri" panose="020F0502020204030204" pitchFamily="34" charset="0"/>
              </a:rPr>
              <a:t>	  </a:t>
            </a:r>
            <a:r>
              <a:rPr lang="en-US" sz="4400" dirty="0">
                <a:solidFill>
                  <a:srgbClr val="009051"/>
                </a:solidFill>
                <a:effectLst/>
                <a:latin typeface="Calibri" panose="020F0502020204030204" pitchFamily="34" charset="0"/>
                <a:cs typeface="Calibri" panose="020F0502020204030204" pitchFamily="34" charset="0"/>
              </a:rPr>
              <a:t>vapor pressure deficit}</a:t>
            </a:r>
            <a:endParaRPr lang="en-US" sz="9600" dirty="0">
              <a:solidFill>
                <a:srgbClr val="009051"/>
              </a:solidFill>
              <a:latin typeface="Calibri" panose="020F0502020204030204" pitchFamily="34" charset="0"/>
              <a:cs typeface="Calibri" panose="020F0502020204030204" pitchFamily="34" charset="0"/>
            </a:endParaRPr>
          </a:p>
        </p:txBody>
      </p:sp>
      <p:grpSp>
        <p:nvGrpSpPr>
          <p:cNvPr id="4" name="Group 3">
            <a:extLst>
              <a:ext uri="{FF2B5EF4-FFF2-40B4-BE49-F238E27FC236}">
                <a16:creationId xmlns:a16="http://schemas.microsoft.com/office/drawing/2014/main" id="{D0DBD0FF-96E2-F24F-A3FD-FF7BFA1E081A}"/>
              </a:ext>
            </a:extLst>
          </p:cNvPr>
          <p:cNvGrpSpPr/>
          <p:nvPr/>
        </p:nvGrpSpPr>
        <p:grpSpPr>
          <a:xfrm>
            <a:off x="8081319" y="-4207"/>
            <a:ext cx="4110681" cy="369332"/>
            <a:chOff x="8081319" y="-4207"/>
            <a:chExt cx="4110681" cy="369332"/>
          </a:xfrm>
        </p:grpSpPr>
        <p:sp>
          <p:nvSpPr>
            <p:cNvPr id="6" name="TextBox 5">
              <a:extLst>
                <a:ext uri="{FF2B5EF4-FFF2-40B4-BE49-F238E27FC236}">
                  <a16:creationId xmlns:a16="http://schemas.microsoft.com/office/drawing/2014/main" id="{F38AF60B-8D44-C74B-AAB8-2F5D508A3994}"/>
                </a:ext>
              </a:extLst>
            </p:cNvPr>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7" name="Picture 6">
              <a:extLst>
                <a:ext uri="{FF2B5EF4-FFF2-40B4-BE49-F238E27FC236}">
                  <a16:creationId xmlns:a16="http://schemas.microsoft.com/office/drawing/2014/main" id="{979128A0-9D15-A841-AA67-A36FADFC1536}"/>
                </a:ext>
              </a:extLst>
            </p:cNvPr>
            <p:cNvPicPr>
              <a:picLocks noChangeAspect="1"/>
            </p:cNvPicPr>
            <p:nvPr/>
          </p:nvPicPr>
          <p:blipFill>
            <a:blip r:embed="rId2"/>
            <a:stretch>
              <a:fillRect/>
            </a:stretch>
          </p:blipFill>
          <p:spPr>
            <a:xfrm>
              <a:off x="11925170" y="71620"/>
              <a:ext cx="266830" cy="217677"/>
            </a:xfrm>
            <a:prstGeom prst="rect">
              <a:avLst/>
            </a:prstGeom>
          </p:spPr>
        </p:pic>
      </p:grpSp>
      <p:sp>
        <p:nvSpPr>
          <p:cNvPr id="8" name="TextBox 7">
            <a:extLst>
              <a:ext uri="{FF2B5EF4-FFF2-40B4-BE49-F238E27FC236}">
                <a16:creationId xmlns:a16="http://schemas.microsoft.com/office/drawing/2014/main" id="{DE6C0791-AED0-FB4B-89C1-884111BA1704}"/>
              </a:ext>
            </a:extLst>
          </p:cNvPr>
          <p:cNvSpPr txBox="1"/>
          <p:nvPr/>
        </p:nvSpPr>
        <p:spPr>
          <a:xfrm>
            <a:off x="0" y="6488668"/>
            <a:ext cx="6760184" cy="369332"/>
          </a:xfrm>
          <a:prstGeom prst="rect">
            <a:avLst/>
          </a:prstGeom>
          <a:noFill/>
        </p:spPr>
        <p:txBody>
          <a:bodyPr wrap="none" rtlCol="0">
            <a:spAutoFit/>
          </a:bodyPr>
          <a:lstStyle/>
          <a:p>
            <a:r>
              <a:rPr lang="en-US" dirty="0"/>
              <a:t>Prentice et al. (2014) </a:t>
            </a:r>
            <a:r>
              <a:rPr lang="en-US" i="1" dirty="0"/>
              <a:t>Ecology Letters</a:t>
            </a:r>
            <a:r>
              <a:rPr lang="en-US" dirty="0"/>
              <a:t>; Wang et al. (2017) </a:t>
            </a:r>
            <a:r>
              <a:rPr lang="en-US" i="1" dirty="0"/>
              <a:t>Nature Plants</a:t>
            </a:r>
            <a:endParaRPr lang="en-US" dirty="0"/>
          </a:p>
        </p:txBody>
      </p:sp>
    </p:spTree>
    <p:extLst>
      <p:ext uri="{BB962C8B-B14F-4D97-AF65-F5344CB8AC3E}">
        <p14:creationId xmlns:p14="http://schemas.microsoft.com/office/powerpoint/2010/main" val="19234981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68A2CBC-A59C-A742-8865-998912639046}"/>
              </a:ext>
            </a:extLst>
          </p:cNvPr>
          <p:cNvPicPr>
            <a:picLocks noChangeAspect="1"/>
          </p:cNvPicPr>
          <p:nvPr/>
        </p:nvPicPr>
        <p:blipFill>
          <a:blip r:embed="rId2"/>
          <a:stretch>
            <a:fillRect/>
          </a:stretch>
        </p:blipFill>
        <p:spPr>
          <a:xfrm>
            <a:off x="827490" y="0"/>
            <a:ext cx="6388100" cy="6667500"/>
          </a:xfrm>
          <a:prstGeom prst="rect">
            <a:avLst/>
          </a:prstGeom>
        </p:spPr>
      </p:pic>
      <p:sp>
        <p:nvSpPr>
          <p:cNvPr id="4" name="TextBox 3">
            <a:extLst>
              <a:ext uri="{FF2B5EF4-FFF2-40B4-BE49-F238E27FC236}">
                <a16:creationId xmlns:a16="http://schemas.microsoft.com/office/drawing/2014/main" id="{1AF285EF-B54B-EC47-979F-5BC743D49492}"/>
              </a:ext>
            </a:extLst>
          </p:cNvPr>
          <p:cNvSpPr txBox="1"/>
          <p:nvPr/>
        </p:nvSpPr>
        <p:spPr>
          <a:xfrm>
            <a:off x="7942997" y="2129051"/>
            <a:ext cx="3753135" cy="2308324"/>
          </a:xfrm>
          <a:prstGeom prst="rect">
            <a:avLst/>
          </a:prstGeom>
          <a:noFill/>
        </p:spPr>
        <p:txBody>
          <a:bodyPr wrap="square" rtlCol="0">
            <a:spAutoFit/>
          </a:bodyPr>
          <a:lstStyle/>
          <a:p>
            <a:r>
              <a:rPr lang="el-GR" sz="3600" i="1" dirty="0">
                <a:solidFill>
                  <a:srgbClr val="009051"/>
                </a:solidFill>
                <a:latin typeface="Calibri" panose="020F0502020204030204" pitchFamily="34" charset="0"/>
                <a:cs typeface="Calibri" panose="020F0502020204030204" pitchFamily="34" charset="0"/>
              </a:rPr>
              <a:t>χ</a:t>
            </a:r>
            <a:r>
              <a:rPr lang="en-US" sz="3600" dirty="0">
                <a:solidFill>
                  <a:srgbClr val="009051"/>
                </a:solidFill>
                <a:latin typeface="Calibri" panose="020F0502020204030204" pitchFamily="34" charset="0"/>
                <a:cs typeface="Calibri" panose="020F0502020204030204" pitchFamily="34" charset="0"/>
              </a:rPr>
              <a:t> increases with temperature because of greater photorespiration</a:t>
            </a:r>
            <a:endParaRPr lang="en-US" sz="3600" dirty="0"/>
          </a:p>
        </p:txBody>
      </p:sp>
      <p:grpSp>
        <p:nvGrpSpPr>
          <p:cNvPr id="5" name="Group 4">
            <a:extLst>
              <a:ext uri="{FF2B5EF4-FFF2-40B4-BE49-F238E27FC236}">
                <a16:creationId xmlns:a16="http://schemas.microsoft.com/office/drawing/2014/main" id="{6B0EB10B-FA83-3845-A373-778F1BAD52D2}"/>
              </a:ext>
            </a:extLst>
          </p:cNvPr>
          <p:cNvGrpSpPr/>
          <p:nvPr/>
        </p:nvGrpSpPr>
        <p:grpSpPr>
          <a:xfrm>
            <a:off x="8081319" y="0"/>
            <a:ext cx="4110681" cy="369332"/>
            <a:chOff x="8081319" y="-4207"/>
            <a:chExt cx="4110681" cy="369332"/>
          </a:xfrm>
        </p:grpSpPr>
        <p:sp>
          <p:nvSpPr>
            <p:cNvPr id="6" name="TextBox 5">
              <a:extLst>
                <a:ext uri="{FF2B5EF4-FFF2-40B4-BE49-F238E27FC236}">
                  <a16:creationId xmlns:a16="http://schemas.microsoft.com/office/drawing/2014/main" id="{E854145F-28D8-734D-9BD3-6205E16BA95A}"/>
                </a:ext>
              </a:extLst>
            </p:cNvPr>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7" name="Picture 6">
              <a:extLst>
                <a:ext uri="{FF2B5EF4-FFF2-40B4-BE49-F238E27FC236}">
                  <a16:creationId xmlns:a16="http://schemas.microsoft.com/office/drawing/2014/main" id="{59C87225-781F-704A-B189-CE7FD93827C9}"/>
                </a:ext>
              </a:extLst>
            </p:cNvPr>
            <p:cNvPicPr>
              <a:picLocks noChangeAspect="1"/>
            </p:cNvPicPr>
            <p:nvPr/>
          </p:nvPicPr>
          <p:blipFill>
            <a:blip r:embed="rId3"/>
            <a:stretch>
              <a:fillRect/>
            </a:stretch>
          </p:blipFill>
          <p:spPr>
            <a:xfrm>
              <a:off x="11925170" y="71620"/>
              <a:ext cx="266830" cy="217677"/>
            </a:xfrm>
            <a:prstGeom prst="rect">
              <a:avLst/>
            </a:prstGeom>
          </p:spPr>
        </p:pic>
      </p:grpSp>
    </p:spTree>
    <p:extLst>
      <p:ext uri="{BB962C8B-B14F-4D97-AF65-F5344CB8AC3E}">
        <p14:creationId xmlns:p14="http://schemas.microsoft.com/office/powerpoint/2010/main" val="12018776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68A2CBC-A59C-A742-8865-998912639046}"/>
              </a:ext>
            </a:extLst>
          </p:cNvPr>
          <p:cNvPicPr>
            <a:picLocks noChangeAspect="1"/>
          </p:cNvPicPr>
          <p:nvPr/>
        </p:nvPicPr>
        <p:blipFill>
          <a:blip r:embed="rId2"/>
          <a:stretch>
            <a:fillRect/>
          </a:stretch>
        </p:blipFill>
        <p:spPr>
          <a:xfrm>
            <a:off x="827490" y="0"/>
            <a:ext cx="6388100" cy="6667500"/>
          </a:xfrm>
          <a:prstGeom prst="rect">
            <a:avLst/>
          </a:prstGeom>
        </p:spPr>
      </p:pic>
      <p:sp>
        <p:nvSpPr>
          <p:cNvPr id="4" name="TextBox 3">
            <a:extLst>
              <a:ext uri="{FF2B5EF4-FFF2-40B4-BE49-F238E27FC236}">
                <a16:creationId xmlns:a16="http://schemas.microsoft.com/office/drawing/2014/main" id="{1AF285EF-B54B-EC47-979F-5BC743D49492}"/>
              </a:ext>
            </a:extLst>
          </p:cNvPr>
          <p:cNvSpPr txBox="1"/>
          <p:nvPr/>
        </p:nvSpPr>
        <p:spPr>
          <a:xfrm>
            <a:off x="7942997" y="2129051"/>
            <a:ext cx="3753135" cy="1754326"/>
          </a:xfrm>
          <a:prstGeom prst="rect">
            <a:avLst/>
          </a:prstGeom>
          <a:noFill/>
        </p:spPr>
        <p:txBody>
          <a:bodyPr wrap="square" rtlCol="0">
            <a:spAutoFit/>
          </a:bodyPr>
          <a:lstStyle/>
          <a:p>
            <a:r>
              <a:rPr lang="el-GR" sz="3600" i="1" dirty="0">
                <a:solidFill>
                  <a:srgbClr val="009051"/>
                </a:solidFill>
                <a:latin typeface="Calibri" panose="020F0502020204030204" pitchFamily="34" charset="0"/>
                <a:cs typeface="Calibri" panose="020F0502020204030204" pitchFamily="34" charset="0"/>
              </a:rPr>
              <a:t>χ</a:t>
            </a:r>
            <a:r>
              <a:rPr lang="en-US" sz="3600" dirty="0">
                <a:solidFill>
                  <a:srgbClr val="009051"/>
                </a:solidFill>
                <a:latin typeface="Calibri" panose="020F0502020204030204" pitchFamily="34" charset="0"/>
                <a:cs typeface="Calibri" panose="020F0502020204030204" pitchFamily="34" charset="0"/>
              </a:rPr>
              <a:t> decreases with VPD because of greater water loss</a:t>
            </a:r>
            <a:endParaRPr lang="en-US" sz="3600" dirty="0"/>
          </a:p>
        </p:txBody>
      </p:sp>
      <p:pic>
        <p:nvPicPr>
          <p:cNvPr id="5" name="Picture 4">
            <a:extLst>
              <a:ext uri="{FF2B5EF4-FFF2-40B4-BE49-F238E27FC236}">
                <a16:creationId xmlns:a16="http://schemas.microsoft.com/office/drawing/2014/main" id="{07061FA3-D688-8B49-BE9E-F3364822114C}"/>
              </a:ext>
            </a:extLst>
          </p:cNvPr>
          <p:cNvPicPr>
            <a:picLocks noChangeAspect="1"/>
          </p:cNvPicPr>
          <p:nvPr/>
        </p:nvPicPr>
        <p:blipFill>
          <a:blip r:embed="rId3"/>
          <a:stretch>
            <a:fillRect/>
          </a:stretch>
        </p:blipFill>
        <p:spPr>
          <a:xfrm>
            <a:off x="827490" y="0"/>
            <a:ext cx="6388100" cy="6667500"/>
          </a:xfrm>
          <a:prstGeom prst="rect">
            <a:avLst/>
          </a:prstGeom>
        </p:spPr>
      </p:pic>
      <p:grpSp>
        <p:nvGrpSpPr>
          <p:cNvPr id="6" name="Group 5">
            <a:extLst>
              <a:ext uri="{FF2B5EF4-FFF2-40B4-BE49-F238E27FC236}">
                <a16:creationId xmlns:a16="http://schemas.microsoft.com/office/drawing/2014/main" id="{46DE9DAE-6E90-8B4A-B9F2-2D214558FCC8}"/>
              </a:ext>
            </a:extLst>
          </p:cNvPr>
          <p:cNvGrpSpPr/>
          <p:nvPr/>
        </p:nvGrpSpPr>
        <p:grpSpPr>
          <a:xfrm>
            <a:off x="8081319" y="0"/>
            <a:ext cx="4110681" cy="369332"/>
            <a:chOff x="8081319" y="-4207"/>
            <a:chExt cx="4110681" cy="369332"/>
          </a:xfrm>
        </p:grpSpPr>
        <p:sp>
          <p:nvSpPr>
            <p:cNvPr id="7" name="TextBox 6">
              <a:extLst>
                <a:ext uri="{FF2B5EF4-FFF2-40B4-BE49-F238E27FC236}">
                  <a16:creationId xmlns:a16="http://schemas.microsoft.com/office/drawing/2014/main" id="{F322CCB3-91DC-8746-B720-C43081C95FAC}"/>
                </a:ext>
              </a:extLst>
            </p:cNvPr>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8" name="Picture 7">
              <a:extLst>
                <a:ext uri="{FF2B5EF4-FFF2-40B4-BE49-F238E27FC236}">
                  <a16:creationId xmlns:a16="http://schemas.microsoft.com/office/drawing/2014/main" id="{E439DB6D-BDB4-9247-A547-7D2E747A63BC}"/>
                </a:ext>
              </a:extLst>
            </p:cNvPr>
            <p:cNvPicPr>
              <a:picLocks noChangeAspect="1"/>
            </p:cNvPicPr>
            <p:nvPr/>
          </p:nvPicPr>
          <p:blipFill>
            <a:blip r:embed="rId4"/>
            <a:stretch>
              <a:fillRect/>
            </a:stretch>
          </p:blipFill>
          <p:spPr>
            <a:xfrm>
              <a:off x="11925170" y="71620"/>
              <a:ext cx="266830" cy="217677"/>
            </a:xfrm>
            <a:prstGeom prst="rect">
              <a:avLst/>
            </a:prstGeom>
          </p:spPr>
        </p:pic>
      </p:grpSp>
    </p:spTree>
    <p:extLst>
      <p:ext uri="{BB962C8B-B14F-4D97-AF65-F5344CB8AC3E}">
        <p14:creationId xmlns:p14="http://schemas.microsoft.com/office/powerpoint/2010/main" val="41124245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Predicting photosynthesis is important!</a:t>
            </a:r>
          </a:p>
        </p:txBody>
      </p:sp>
      <p:grpSp>
        <p:nvGrpSpPr>
          <p:cNvPr id="5" name="Group 4"/>
          <p:cNvGrpSpPr/>
          <p:nvPr/>
        </p:nvGrpSpPr>
        <p:grpSpPr>
          <a:xfrm>
            <a:off x="8081319" y="-4207"/>
            <a:ext cx="4110681" cy="369332"/>
            <a:chOff x="8081319" y="-4207"/>
            <a:chExt cx="4110681" cy="369332"/>
          </a:xfrm>
        </p:grpSpPr>
        <p:sp>
          <p:nvSpPr>
            <p:cNvPr id="3" name="TextBox 2"/>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4" name="Picture 3"/>
            <p:cNvPicPr>
              <a:picLocks noChangeAspect="1"/>
            </p:cNvPicPr>
            <p:nvPr/>
          </p:nvPicPr>
          <p:blipFill>
            <a:blip r:embed="rId2"/>
            <a:stretch>
              <a:fillRect/>
            </a:stretch>
          </p:blipFill>
          <p:spPr>
            <a:xfrm>
              <a:off x="11925170" y="71620"/>
              <a:ext cx="266830" cy="217677"/>
            </a:xfrm>
            <a:prstGeom prst="rect">
              <a:avLst/>
            </a:prstGeom>
          </p:spPr>
        </p:pic>
      </p:gr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81738" y="1119809"/>
            <a:ext cx="5738192" cy="5738192"/>
          </a:xfrm>
          <a:prstGeom prst="rect">
            <a:avLst/>
          </a:prstGeom>
        </p:spPr>
      </p:pic>
      <p:sp>
        <p:nvSpPr>
          <p:cNvPr id="8" name="TextBox 7">
            <a:extLst>
              <a:ext uri="{FF2B5EF4-FFF2-40B4-BE49-F238E27FC236}">
                <a16:creationId xmlns:a16="http://schemas.microsoft.com/office/drawing/2014/main" id="{A83FB43E-FC3C-9E4D-8660-2A820841C8EF}"/>
              </a:ext>
            </a:extLst>
          </p:cNvPr>
          <p:cNvSpPr txBox="1"/>
          <p:nvPr/>
        </p:nvSpPr>
        <p:spPr>
          <a:xfrm>
            <a:off x="0" y="6488669"/>
            <a:ext cx="2264851" cy="369332"/>
          </a:xfrm>
          <a:prstGeom prst="rect">
            <a:avLst/>
          </a:prstGeom>
          <a:noFill/>
        </p:spPr>
        <p:txBody>
          <a:bodyPr wrap="none" rtlCol="0">
            <a:spAutoFit/>
          </a:bodyPr>
          <a:lstStyle/>
          <a:p>
            <a:r>
              <a:rPr lang="en-US"/>
              <a:t>Data from IPCC (2013)</a:t>
            </a:r>
            <a:endParaRPr lang="en-US" dirty="0"/>
          </a:p>
        </p:txBody>
      </p:sp>
    </p:spTree>
    <p:extLst>
      <p:ext uri="{BB962C8B-B14F-4D97-AF65-F5344CB8AC3E}">
        <p14:creationId xmlns:p14="http://schemas.microsoft.com/office/powerpoint/2010/main" val="419259525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68A2CBC-A59C-A742-8865-998912639046}"/>
              </a:ext>
            </a:extLst>
          </p:cNvPr>
          <p:cNvPicPr>
            <a:picLocks noChangeAspect="1"/>
          </p:cNvPicPr>
          <p:nvPr/>
        </p:nvPicPr>
        <p:blipFill>
          <a:blip r:embed="rId2"/>
          <a:stretch>
            <a:fillRect/>
          </a:stretch>
        </p:blipFill>
        <p:spPr>
          <a:xfrm>
            <a:off x="827490" y="0"/>
            <a:ext cx="6388100" cy="6667500"/>
          </a:xfrm>
          <a:prstGeom prst="rect">
            <a:avLst/>
          </a:prstGeom>
        </p:spPr>
      </p:pic>
      <p:sp>
        <p:nvSpPr>
          <p:cNvPr id="4" name="TextBox 3">
            <a:extLst>
              <a:ext uri="{FF2B5EF4-FFF2-40B4-BE49-F238E27FC236}">
                <a16:creationId xmlns:a16="http://schemas.microsoft.com/office/drawing/2014/main" id="{1AF285EF-B54B-EC47-979F-5BC743D49492}"/>
              </a:ext>
            </a:extLst>
          </p:cNvPr>
          <p:cNvSpPr txBox="1"/>
          <p:nvPr/>
        </p:nvSpPr>
        <p:spPr>
          <a:xfrm>
            <a:off x="7942997" y="2129051"/>
            <a:ext cx="3753135" cy="1754326"/>
          </a:xfrm>
          <a:prstGeom prst="rect">
            <a:avLst/>
          </a:prstGeom>
          <a:noFill/>
        </p:spPr>
        <p:txBody>
          <a:bodyPr wrap="square" rtlCol="0">
            <a:spAutoFit/>
          </a:bodyPr>
          <a:lstStyle/>
          <a:p>
            <a:r>
              <a:rPr lang="el-GR" sz="3600" i="1" dirty="0">
                <a:solidFill>
                  <a:srgbClr val="009051"/>
                </a:solidFill>
                <a:latin typeface="Calibri" panose="020F0502020204030204" pitchFamily="34" charset="0"/>
                <a:cs typeface="Calibri" panose="020F0502020204030204" pitchFamily="34" charset="0"/>
              </a:rPr>
              <a:t>χ</a:t>
            </a:r>
            <a:r>
              <a:rPr lang="en-US" sz="3600" dirty="0">
                <a:solidFill>
                  <a:srgbClr val="009051"/>
                </a:solidFill>
                <a:latin typeface="Calibri" panose="020F0502020204030204" pitchFamily="34" charset="0"/>
                <a:cs typeface="Calibri" panose="020F0502020204030204" pitchFamily="34" charset="0"/>
              </a:rPr>
              <a:t> decreases with elevation because of greater VPD</a:t>
            </a:r>
            <a:endParaRPr lang="en-US" sz="3600" dirty="0"/>
          </a:p>
        </p:txBody>
      </p:sp>
      <p:pic>
        <p:nvPicPr>
          <p:cNvPr id="5" name="Picture 4">
            <a:extLst>
              <a:ext uri="{FF2B5EF4-FFF2-40B4-BE49-F238E27FC236}">
                <a16:creationId xmlns:a16="http://schemas.microsoft.com/office/drawing/2014/main" id="{E9DF15D2-41DC-3E47-83CB-FCBBA45AD625}"/>
              </a:ext>
            </a:extLst>
          </p:cNvPr>
          <p:cNvPicPr>
            <a:picLocks noChangeAspect="1"/>
          </p:cNvPicPr>
          <p:nvPr/>
        </p:nvPicPr>
        <p:blipFill>
          <a:blip r:embed="rId3"/>
          <a:stretch>
            <a:fillRect/>
          </a:stretch>
        </p:blipFill>
        <p:spPr>
          <a:xfrm>
            <a:off x="827490" y="110466"/>
            <a:ext cx="6388100" cy="6667500"/>
          </a:xfrm>
          <a:prstGeom prst="rect">
            <a:avLst/>
          </a:prstGeom>
        </p:spPr>
      </p:pic>
      <p:grpSp>
        <p:nvGrpSpPr>
          <p:cNvPr id="6" name="Group 5">
            <a:extLst>
              <a:ext uri="{FF2B5EF4-FFF2-40B4-BE49-F238E27FC236}">
                <a16:creationId xmlns:a16="http://schemas.microsoft.com/office/drawing/2014/main" id="{D5B11ACC-4F46-484B-A97D-097C113B9F61}"/>
              </a:ext>
            </a:extLst>
          </p:cNvPr>
          <p:cNvGrpSpPr/>
          <p:nvPr/>
        </p:nvGrpSpPr>
        <p:grpSpPr>
          <a:xfrm>
            <a:off x="8081319" y="0"/>
            <a:ext cx="4110681" cy="369332"/>
            <a:chOff x="8081319" y="-4207"/>
            <a:chExt cx="4110681" cy="369332"/>
          </a:xfrm>
        </p:grpSpPr>
        <p:sp>
          <p:nvSpPr>
            <p:cNvPr id="7" name="TextBox 6">
              <a:extLst>
                <a:ext uri="{FF2B5EF4-FFF2-40B4-BE49-F238E27FC236}">
                  <a16:creationId xmlns:a16="http://schemas.microsoft.com/office/drawing/2014/main" id="{5E0CE809-9D4B-C744-976F-538B4A9127B7}"/>
                </a:ext>
              </a:extLst>
            </p:cNvPr>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8" name="Picture 7">
              <a:extLst>
                <a:ext uri="{FF2B5EF4-FFF2-40B4-BE49-F238E27FC236}">
                  <a16:creationId xmlns:a16="http://schemas.microsoft.com/office/drawing/2014/main" id="{FAEAF2BC-AD48-834F-B47F-1A9291DCAC25}"/>
                </a:ext>
              </a:extLst>
            </p:cNvPr>
            <p:cNvPicPr>
              <a:picLocks noChangeAspect="1"/>
            </p:cNvPicPr>
            <p:nvPr/>
          </p:nvPicPr>
          <p:blipFill>
            <a:blip r:embed="rId4"/>
            <a:stretch>
              <a:fillRect/>
            </a:stretch>
          </p:blipFill>
          <p:spPr>
            <a:xfrm>
              <a:off x="11925170" y="71620"/>
              <a:ext cx="266830" cy="217677"/>
            </a:xfrm>
            <a:prstGeom prst="rect">
              <a:avLst/>
            </a:prstGeom>
          </p:spPr>
        </p:pic>
      </p:grpSp>
    </p:spTree>
    <p:extLst>
      <p:ext uri="{BB962C8B-B14F-4D97-AF65-F5344CB8AC3E}">
        <p14:creationId xmlns:p14="http://schemas.microsoft.com/office/powerpoint/2010/main" val="259715553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68A2CBC-A59C-A742-8865-998912639046}"/>
              </a:ext>
            </a:extLst>
          </p:cNvPr>
          <p:cNvPicPr>
            <a:picLocks noChangeAspect="1"/>
          </p:cNvPicPr>
          <p:nvPr/>
        </p:nvPicPr>
        <p:blipFill>
          <a:blip r:embed="rId2"/>
          <a:stretch>
            <a:fillRect/>
          </a:stretch>
        </p:blipFill>
        <p:spPr>
          <a:xfrm>
            <a:off x="827490" y="0"/>
            <a:ext cx="6388100" cy="6667500"/>
          </a:xfrm>
          <a:prstGeom prst="rect">
            <a:avLst/>
          </a:prstGeom>
        </p:spPr>
      </p:pic>
      <p:sp>
        <p:nvSpPr>
          <p:cNvPr id="4" name="TextBox 3">
            <a:extLst>
              <a:ext uri="{FF2B5EF4-FFF2-40B4-BE49-F238E27FC236}">
                <a16:creationId xmlns:a16="http://schemas.microsoft.com/office/drawing/2014/main" id="{1AF285EF-B54B-EC47-979F-5BC743D49492}"/>
              </a:ext>
            </a:extLst>
          </p:cNvPr>
          <p:cNvSpPr txBox="1"/>
          <p:nvPr/>
        </p:nvSpPr>
        <p:spPr>
          <a:xfrm>
            <a:off x="7942997" y="2129051"/>
            <a:ext cx="3753135" cy="2862322"/>
          </a:xfrm>
          <a:prstGeom prst="rect">
            <a:avLst/>
          </a:prstGeom>
          <a:noFill/>
        </p:spPr>
        <p:txBody>
          <a:bodyPr wrap="square" rtlCol="0">
            <a:spAutoFit/>
          </a:bodyPr>
          <a:lstStyle/>
          <a:p>
            <a:r>
              <a:rPr lang="el-GR" sz="3600" i="1" dirty="0">
                <a:solidFill>
                  <a:srgbClr val="009051"/>
                </a:solidFill>
                <a:latin typeface="Calibri" panose="020F0502020204030204" pitchFamily="34" charset="0"/>
                <a:cs typeface="Calibri" panose="020F0502020204030204" pitchFamily="34" charset="0"/>
              </a:rPr>
              <a:t>χ</a:t>
            </a:r>
            <a:r>
              <a:rPr lang="en-US" sz="3600" dirty="0">
                <a:solidFill>
                  <a:srgbClr val="009051"/>
                </a:solidFill>
                <a:latin typeface="Calibri" panose="020F0502020204030204" pitchFamily="34" charset="0"/>
                <a:cs typeface="Calibri" panose="020F0502020204030204" pitchFamily="34" charset="0"/>
              </a:rPr>
              <a:t> decreases with elevation because of lower openness needed to satisfy Rubisco</a:t>
            </a:r>
            <a:endParaRPr lang="en-US" sz="3600" dirty="0"/>
          </a:p>
        </p:txBody>
      </p:sp>
      <p:pic>
        <p:nvPicPr>
          <p:cNvPr id="5" name="Picture 4">
            <a:extLst>
              <a:ext uri="{FF2B5EF4-FFF2-40B4-BE49-F238E27FC236}">
                <a16:creationId xmlns:a16="http://schemas.microsoft.com/office/drawing/2014/main" id="{E9DF15D2-41DC-3E47-83CB-FCBBA45AD625}"/>
              </a:ext>
            </a:extLst>
          </p:cNvPr>
          <p:cNvPicPr>
            <a:picLocks noChangeAspect="1"/>
          </p:cNvPicPr>
          <p:nvPr/>
        </p:nvPicPr>
        <p:blipFill>
          <a:blip r:embed="rId3"/>
          <a:stretch>
            <a:fillRect/>
          </a:stretch>
        </p:blipFill>
        <p:spPr>
          <a:xfrm>
            <a:off x="827490" y="110466"/>
            <a:ext cx="6388100" cy="6667500"/>
          </a:xfrm>
          <a:prstGeom prst="rect">
            <a:avLst/>
          </a:prstGeom>
        </p:spPr>
      </p:pic>
      <p:pic>
        <p:nvPicPr>
          <p:cNvPr id="6" name="Picture 5">
            <a:extLst>
              <a:ext uri="{FF2B5EF4-FFF2-40B4-BE49-F238E27FC236}">
                <a16:creationId xmlns:a16="http://schemas.microsoft.com/office/drawing/2014/main" id="{84495DCE-BB78-3944-967B-D93077653537}"/>
              </a:ext>
            </a:extLst>
          </p:cNvPr>
          <p:cNvPicPr>
            <a:picLocks noChangeAspect="1"/>
          </p:cNvPicPr>
          <p:nvPr/>
        </p:nvPicPr>
        <p:blipFill>
          <a:blip r:embed="rId4"/>
          <a:stretch>
            <a:fillRect/>
          </a:stretch>
        </p:blipFill>
        <p:spPr>
          <a:xfrm>
            <a:off x="827490" y="110466"/>
            <a:ext cx="6388100" cy="6667500"/>
          </a:xfrm>
          <a:prstGeom prst="rect">
            <a:avLst/>
          </a:prstGeom>
        </p:spPr>
      </p:pic>
      <p:grpSp>
        <p:nvGrpSpPr>
          <p:cNvPr id="7" name="Group 6">
            <a:extLst>
              <a:ext uri="{FF2B5EF4-FFF2-40B4-BE49-F238E27FC236}">
                <a16:creationId xmlns:a16="http://schemas.microsoft.com/office/drawing/2014/main" id="{9FA113AD-9366-CC42-9A44-236ED5D2BDE2}"/>
              </a:ext>
            </a:extLst>
          </p:cNvPr>
          <p:cNvGrpSpPr/>
          <p:nvPr/>
        </p:nvGrpSpPr>
        <p:grpSpPr>
          <a:xfrm>
            <a:off x="8081319" y="0"/>
            <a:ext cx="4110681" cy="369332"/>
            <a:chOff x="8081319" y="-4207"/>
            <a:chExt cx="4110681" cy="369332"/>
          </a:xfrm>
        </p:grpSpPr>
        <p:sp>
          <p:nvSpPr>
            <p:cNvPr id="8" name="TextBox 7">
              <a:extLst>
                <a:ext uri="{FF2B5EF4-FFF2-40B4-BE49-F238E27FC236}">
                  <a16:creationId xmlns:a16="http://schemas.microsoft.com/office/drawing/2014/main" id="{B8B3759A-7256-174C-B71F-D8870B0DBB4F}"/>
                </a:ext>
              </a:extLst>
            </p:cNvPr>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9" name="Picture 8">
              <a:extLst>
                <a:ext uri="{FF2B5EF4-FFF2-40B4-BE49-F238E27FC236}">
                  <a16:creationId xmlns:a16="http://schemas.microsoft.com/office/drawing/2014/main" id="{D8FEBF16-4CFA-0745-A094-7778CB91E292}"/>
                </a:ext>
              </a:extLst>
            </p:cNvPr>
            <p:cNvPicPr>
              <a:picLocks noChangeAspect="1"/>
            </p:cNvPicPr>
            <p:nvPr/>
          </p:nvPicPr>
          <p:blipFill>
            <a:blip r:embed="rId5"/>
            <a:stretch>
              <a:fillRect/>
            </a:stretch>
          </p:blipFill>
          <p:spPr>
            <a:xfrm>
              <a:off x="11925170" y="71620"/>
              <a:ext cx="266830" cy="217677"/>
            </a:xfrm>
            <a:prstGeom prst="rect">
              <a:avLst/>
            </a:prstGeom>
          </p:spPr>
        </p:pic>
      </p:grpSp>
    </p:spTree>
    <p:extLst>
      <p:ext uri="{BB962C8B-B14F-4D97-AF65-F5344CB8AC3E}">
        <p14:creationId xmlns:p14="http://schemas.microsoft.com/office/powerpoint/2010/main" val="358038758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A17090-D64B-2A42-8ECF-D1DDAD17A034}"/>
              </a:ext>
            </a:extLst>
          </p:cNvPr>
          <p:cNvSpPr>
            <a:spLocks noGrp="1"/>
          </p:cNvSpPr>
          <p:nvPr>
            <p:ph type="title"/>
          </p:nvPr>
        </p:nvSpPr>
        <p:spPr/>
        <p:txBody>
          <a:bodyPr/>
          <a:lstStyle/>
          <a:p>
            <a:r>
              <a:rPr lang="en-US" dirty="0"/>
              <a:t>Globally, </a:t>
            </a:r>
            <a:r>
              <a:rPr lang="el-GR" i="1" dirty="0">
                <a:cs typeface="Calibri" panose="020F0502020204030204" pitchFamily="34" charset="0"/>
              </a:rPr>
              <a:t>χ</a:t>
            </a:r>
            <a:r>
              <a:rPr lang="en-US" dirty="0">
                <a:cs typeface="Calibri" panose="020F0502020204030204" pitchFamily="34" charset="0"/>
              </a:rPr>
              <a:t> is optimized</a:t>
            </a:r>
            <a:endParaRPr lang="en-US" dirty="0"/>
          </a:p>
        </p:txBody>
      </p:sp>
      <p:pic>
        <p:nvPicPr>
          <p:cNvPr id="4" name="Picture 3">
            <a:extLst>
              <a:ext uri="{FF2B5EF4-FFF2-40B4-BE49-F238E27FC236}">
                <a16:creationId xmlns:a16="http://schemas.microsoft.com/office/drawing/2014/main" id="{97FF5AFF-88A5-764C-9020-9E5BCA623259}"/>
              </a:ext>
            </a:extLst>
          </p:cNvPr>
          <p:cNvPicPr>
            <a:picLocks noChangeAspect="1"/>
          </p:cNvPicPr>
          <p:nvPr/>
        </p:nvPicPr>
        <p:blipFill>
          <a:blip r:embed="rId2"/>
          <a:stretch>
            <a:fillRect/>
          </a:stretch>
        </p:blipFill>
        <p:spPr>
          <a:xfrm>
            <a:off x="2797197" y="1830484"/>
            <a:ext cx="6597605" cy="4672674"/>
          </a:xfrm>
          <a:prstGeom prst="rect">
            <a:avLst/>
          </a:prstGeom>
        </p:spPr>
      </p:pic>
      <p:grpSp>
        <p:nvGrpSpPr>
          <p:cNvPr id="5" name="Group 4">
            <a:extLst>
              <a:ext uri="{FF2B5EF4-FFF2-40B4-BE49-F238E27FC236}">
                <a16:creationId xmlns:a16="http://schemas.microsoft.com/office/drawing/2014/main" id="{44F53CC8-10C0-1547-869A-7E23880B0BF3}"/>
              </a:ext>
            </a:extLst>
          </p:cNvPr>
          <p:cNvGrpSpPr/>
          <p:nvPr/>
        </p:nvGrpSpPr>
        <p:grpSpPr>
          <a:xfrm>
            <a:off x="8081319" y="-4207"/>
            <a:ext cx="4110681" cy="369332"/>
            <a:chOff x="8081319" y="-4207"/>
            <a:chExt cx="4110681" cy="369332"/>
          </a:xfrm>
        </p:grpSpPr>
        <p:sp>
          <p:nvSpPr>
            <p:cNvPr id="6" name="TextBox 5">
              <a:extLst>
                <a:ext uri="{FF2B5EF4-FFF2-40B4-BE49-F238E27FC236}">
                  <a16:creationId xmlns:a16="http://schemas.microsoft.com/office/drawing/2014/main" id="{6C3E1569-2465-5741-8D18-9BF5D8C21CD3}"/>
                </a:ext>
              </a:extLst>
            </p:cNvPr>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7" name="Picture 6">
              <a:extLst>
                <a:ext uri="{FF2B5EF4-FFF2-40B4-BE49-F238E27FC236}">
                  <a16:creationId xmlns:a16="http://schemas.microsoft.com/office/drawing/2014/main" id="{DC699A8C-1984-394D-B12A-8906873626F4}"/>
                </a:ext>
              </a:extLst>
            </p:cNvPr>
            <p:cNvPicPr>
              <a:picLocks noChangeAspect="1"/>
            </p:cNvPicPr>
            <p:nvPr/>
          </p:nvPicPr>
          <p:blipFill>
            <a:blip r:embed="rId3"/>
            <a:stretch>
              <a:fillRect/>
            </a:stretch>
          </p:blipFill>
          <p:spPr>
            <a:xfrm>
              <a:off x="11925170" y="71620"/>
              <a:ext cx="266830" cy="217677"/>
            </a:xfrm>
            <a:prstGeom prst="rect">
              <a:avLst/>
            </a:prstGeom>
          </p:spPr>
        </p:pic>
      </p:grpSp>
      <p:sp>
        <p:nvSpPr>
          <p:cNvPr id="8" name="TextBox 7">
            <a:extLst>
              <a:ext uri="{FF2B5EF4-FFF2-40B4-BE49-F238E27FC236}">
                <a16:creationId xmlns:a16="http://schemas.microsoft.com/office/drawing/2014/main" id="{E2A2CFA7-DB99-8542-A075-BC7AA8A17D98}"/>
              </a:ext>
            </a:extLst>
          </p:cNvPr>
          <p:cNvSpPr txBox="1"/>
          <p:nvPr/>
        </p:nvSpPr>
        <p:spPr>
          <a:xfrm>
            <a:off x="0" y="6488668"/>
            <a:ext cx="3234925" cy="369332"/>
          </a:xfrm>
          <a:prstGeom prst="rect">
            <a:avLst/>
          </a:prstGeom>
          <a:noFill/>
        </p:spPr>
        <p:txBody>
          <a:bodyPr wrap="none" rtlCol="0">
            <a:spAutoFit/>
          </a:bodyPr>
          <a:lstStyle/>
          <a:p>
            <a:r>
              <a:rPr lang="en-US" dirty="0"/>
              <a:t>Wang et al. (2017) </a:t>
            </a:r>
            <a:r>
              <a:rPr lang="en-US" i="1" dirty="0"/>
              <a:t>Nature Plants</a:t>
            </a:r>
            <a:endParaRPr lang="en-US" dirty="0"/>
          </a:p>
        </p:txBody>
      </p:sp>
    </p:spTree>
    <p:extLst>
      <p:ext uri="{BB962C8B-B14F-4D97-AF65-F5344CB8AC3E}">
        <p14:creationId xmlns:p14="http://schemas.microsoft.com/office/powerpoint/2010/main" val="330541742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8B302-4FD0-5941-9CFF-67A4AB041D2E}"/>
              </a:ext>
            </a:extLst>
          </p:cNvPr>
          <p:cNvSpPr>
            <a:spLocks noGrp="1"/>
          </p:cNvSpPr>
          <p:nvPr>
            <p:ph type="title"/>
          </p:nvPr>
        </p:nvSpPr>
        <p:spPr/>
        <p:txBody>
          <a:bodyPr/>
          <a:lstStyle/>
          <a:p>
            <a:r>
              <a:rPr lang="en-US" dirty="0"/>
              <a:t>Optimal photosynthesis </a:t>
            </a:r>
          </a:p>
        </p:txBody>
      </p:sp>
      <p:sp>
        <p:nvSpPr>
          <p:cNvPr id="3" name="TextBox 2">
            <a:extLst>
              <a:ext uri="{FF2B5EF4-FFF2-40B4-BE49-F238E27FC236}">
                <a16:creationId xmlns:a16="http://schemas.microsoft.com/office/drawing/2014/main" id="{3D126F48-AE80-394B-9AD4-10B089AE4C94}"/>
              </a:ext>
            </a:extLst>
          </p:cNvPr>
          <p:cNvSpPr txBox="1"/>
          <p:nvPr/>
        </p:nvSpPr>
        <p:spPr>
          <a:xfrm>
            <a:off x="467856" y="2429302"/>
            <a:ext cx="11402737" cy="1446550"/>
          </a:xfrm>
          <a:prstGeom prst="rect">
            <a:avLst/>
          </a:prstGeom>
          <a:noFill/>
        </p:spPr>
        <p:txBody>
          <a:bodyPr wrap="none" rtlCol="0">
            <a:spAutoFit/>
          </a:bodyPr>
          <a:lstStyle/>
          <a:p>
            <a:r>
              <a:rPr lang="en-US" sz="4400" dirty="0">
                <a:solidFill>
                  <a:srgbClr val="009051"/>
                </a:solidFill>
              </a:rPr>
              <a:t>Photosynthesis = f{stomatal conductance, </a:t>
            </a:r>
          </a:p>
          <a:p>
            <a:r>
              <a:rPr lang="en-US" sz="4400" dirty="0">
                <a:solidFill>
                  <a:srgbClr val="009051"/>
                </a:solidFill>
              </a:rPr>
              <a:t>				     </a:t>
            </a:r>
            <a:r>
              <a:rPr lang="en-US" sz="4400" b="1" dirty="0">
                <a:solidFill>
                  <a:srgbClr val="011893"/>
                </a:solidFill>
              </a:rPr>
              <a:t>photosynthetic biochemistry</a:t>
            </a:r>
            <a:r>
              <a:rPr lang="en-US" sz="4400" dirty="0">
                <a:solidFill>
                  <a:srgbClr val="009051"/>
                </a:solidFill>
              </a:rPr>
              <a:t>}</a:t>
            </a:r>
          </a:p>
        </p:txBody>
      </p:sp>
    </p:spTree>
    <p:extLst>
      <p:ext uri="{BB962C8B-B14F-4D97-AF65-F5344CB8AC3E}">
        <p14:creationId xmlns:p14="http://schemas.microsoft.com/office/powerpoint/2010/main" val="102695939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EA4D7D-296E-504A-9E08-6C58B1D8C701}"/>
              </a:ext>
            </a:extLst>
          </p:cNvPr>
          <p:cNvSpPr>
            <a:spLocks noGrp="1"/>
          </p:cNvSpPr>
          <p:nvPr>
            <p:ph type="title"/>
          </p:nvPr>
        </p:nvSpPr>
        <p:spPr/>
        <p:txBody>
          <a:bodyPr/>
          <a:lstStyle/>
          <a:p>
            <a:r>
              <a:rPr lang="en-US" dirty="0"/>
              <a:t>Biochemistry optimization: </a:t>
            </a:r>
            <a:r>
              <a:rPr lang="en-US" dirty="0">
                <a:solidFill>
                  <a:srgbClr val="011893"/>
                </a:solidFill>
              </a:rPr>
              <a:t>Coordination hypothesis</a:t>
            </a:r>
          </a:p>
        </p:txBody>
      </p:sp>
      <p:sp>
        <p:nvSpPr>
          <p:cNvPr id="3" name="Content Placeholder 2">
            <a:extLst>
              <a:ext uri="{FF2B5EF4-FFF2-40B4-BE49-F238E27FC236}">
                <a16:creationId xmlns:a16="http://schemas.microsoft.com/office/drawing/2014/main" id="{3701623F-339E-1740-8712-AF885DA7B0D3}"/>
              </a:ext>
            </a:extLst>
          </p:cNvPr>
          <p:cNvSpPr>
            <a:spLocks noGrp="1"/>
          </p:cNvSpPr>
          <p:nvPr>
            <p:ph idx="1"/>
          </p:nvPr>
        </p:nvSpPr>
        <p:spPr/>
        <p:txBody>
          <a:bodyPr>
            <a:normAutofit/>
          </a:bodyPr>
          <a:lstStyle/>
          <a:p>
            <a:pPr marL="0" indent="0">
              <a:buNone/>
            </a:pPr>
            <a:r>
              <a:rPr lang="en-US" sz="3600" dirty="0">
                <a:solidFill>
                  <a:srgbClr val="011893"/>
                </a:solidFill>
              </a:rPr>
              <a:t>Under a given set of environmental conditions, photosynthesis may be limited by </a:t>
            </a:r>
            <a:r>
              <a:rPr lang="en-US" sz="3600" b="1" dirty="0">
                <a:solidFill>
                  <a:srgbClr val="009051"/>
                </a:solidFill>
              </a:rPr>
              <a:t>Rubisco carboxylation rate</a:t>
            </a:r>
            <a:r>
              <a:rPr lang="en-US" sz="3600" dirty="0">
                <a:solidFill>
                  <a:srgbClr val="011893"/>
                </a:solidFill>
              </a:rPr>
              <a:t> or </a:t>
            </a:r>
            <a:r>
              <a:rPr lang="en-US" sz="3600" b="1" dirty="0">
                <a:solidFill>
                  <a:srgbClr val="009051"/>
                </a:solidFill>
              </a:rPr>
              <a:t>electron transport rate to regenerate Rubisco</a:t>
            </a:r>
          </a:p>
          <a:p>
            <a:pPr marL="0" indent="0">
              <a:buNone/>
            </a:pPr>
            <a:endParaRPr lang="en-US" sz="3600" dirty="0">
              <a:solidFill>
                <a:srgbClr val="011893"/>
              </a:solidFill>
            </a:endParaRPr>
          </a:p>
          <a:p>
            <a:pPr marL="0" indent="0">
              <a:buNone/>
            </a:pPr>
            <a:r>
              <a:rPr lang="en-US" sz="3600" dirty="0">
                <a:solidFill>
                  <a:srgbClr val="011893"/>
                </a:solidFill>
              </a:rPr>
              <a:t>Optimally, plants will coordinate their biochemistry to be equally limited by both rates</a:t>
            </a:r>
          </a:p>
        </p:txBody>
      </p:sp>
    </p:spTree>
    <p:extLst>
      <p:ext uri="{BB962C8B-B14F-4D97-AF65-F5344CB8AC3E}">
        <p14:creationId xmlns:p14="http://schemas.microsoft.com/office/powerpoint/2010/main" val="375525800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Coordination of photosynthesis</a:t>
            </a:r>
          </a:p>
        </p:txBody>
      </p:sp>
      <p:sp>
        <p:nvSpPr>
          <p:cNvPr id="5" name="TextBox 4"/>
          <p:cNvSpPr txBox="1"/>
          <p:nvPr/>
        </p:nvSpPr>
        <p:spPr>
          <a:xfrm>
            <a:off x="3644153" y="2837329"/>
            <a:ext cx="4562467" cy="2215991"/>
          </a:xfrm>
          <a:prstGeom prst="rect">
            <a:avLst/>
          </a:prstGeom>
          <a:noFill/>
        </p:spPr>
        <p:txBody>
          <a:bodyPr wrap="none" rtlCol="0">
            <a:spAutoFit/>
          </a:bodyPr>
          <a:lstStyle/>
          <a:p>
            <a:r>
              <a:rPr lang="en-US" sz="13800" i="1" dirty="0">
                <a:solidFill>
                  <a:srgbClr val="009051"/>
                </a:solidFill>
              </a:rPr>
              <a:t>A</a:t>
            </a:r>
            <a:r>
              <a:rPr lang="en-US" sz="13800" baseline="-25000" dirty="0">
                <a:solidFill>
                  <a:srgbClr val="009051"/>
                </a:solidFill>
              </a:rPr>
              <a:t>c </a:t>
            </a:r>
            <a:r>
              <a:rPr lang="en-US" sz="13800" dirty="0">
                <a:solidFill>
                  <a:srgbClr val="009051"/>
                </a:solidFill>
              </a:rPr>
              <a:t>= </a:t>
            </a:r>
            <a:r>
              <a:rPr lang="en-US" sz="13800" i="1" dirty="0" err="1">
                <a:solidFill>
                  <a:srgbClr val="009051"/>
                </a:solidFill>
              </a:rPr>
              <a:t>A</a:t>
            </a:r>
            <a:r>
              <a:rPr lang="en-US" sz="13800" baseline="-25000" dirty="0" err="1">
                <a:solidFill>
                  <a:srgbClr val="009051"/>
                </a:solidFill>
              </a:rPr>
              <a:t>j</a:t>
            </a:r>
            <a:endParaRPr lang="en-US" sz="13800" dirty="0">
              <a:solidFill>
                <a:srgbClr val="009051"/>
              </a:solidFill>
            </a:endParaRPr>
          </a:p>
        </p:txBody>
      </p:sp>
      <p:sp>
        <p:nvSpPr>
          <p:cNvPr id="3" name="TextBox 2"/>
          <p:cNvSpPr txBox="1"/>
          <p:nvPr/>
        </p:nvSpPr>
        <p:spPr>
          <a:xfrm>
            <a:off x="1183341" y="2190998"/>
            <a:ext cx="2319609" cy="646331"/>
          </a:xfrm>
          <a:prstGeom prst="rect">
            <a:avLst/>
          </a:prstGeom>
          <a:noFill/>
        </p:spPr>
        <p:txBody>
          <a:bodyPr wrap="none" rtlCol="0">
            <a:spAutoFit/>
          </a:bodyPr>
          <a:lstStyle/>
          <a:p>
            <a:r>
              <a:rPr lang="en-US" sz="3600" dirty="0"/>
              <a:t>Optimally</a:t>
            </a:r>
            <a:r>
              <a:rPr lang="mr-IN" sz="3600" dirty="0"/>
              <a:t>…</a:t>
            </a:r>
            <a:endParaRPr lang="en-US" sz="3600" dirty="0"/>
          </a:p>
        </p:txBody>
      </p:sp>
      <p:sp>
        <p:nvSpPr>
          <p:cNvPr id="6" name="TextBox 5"/>
          <p:cNvSpPr txBox="1"/>
          <p:nvPr/>
        </p:nvSpPr>
        <p:spPr>
          <a:xfrm>
            <a:off x="596153" y="5637928"/>
            <a:ext cx="4831515" cy="461665"/>
          </a:xfrm>
          <a:prstGeom prst="rect">
            <a:avLst/>
          </a:prstGeom>
          <a:noFill/>
        </p:spPr>
        <p:txBody>
          <a:bodyPr wrap="none" rtlCol="0">
            <a:spAutoFit/>
          </a:bodyPr>
          <a:lstStyle/>
          <a:p>
            <a:r>
              <a:rPr lang="en-US" sz="2400" dirty="0">
                <a:solidFill>
                  <a:srgbClr val="011893"/>
                </a:solidFill>
              </a:rPr>
              <a:t>Carboxylation-limited photosynthesis</a:t>
            </a:r>
          </a:p>
        </p:txBody>
      </p:sp>
      <p:cxnSp>
        <p:nvCxnSpPr>
          <p:cNvPr id="7" name="Straight Arrow Connector 6"/>
          <p:cNvCxnSpPr>
            <a:stCxn id="6" idx="0"/>
          </p:cNvCxnSpPr>
          <p:nvPr/>
        </p:nvCxnSpPr>
        <p:spPr>
          <a:xfrm flipV="1">
            <a:off x="3011911" y="4733366"/>
            <a:ext cx="491039" cy="904562"/>
          </a:xfrm>
          <a:prstGeom prst="straightConnector1">
            <a:avLst/>
          </a:prstGeom>
          <a:ln w="76200">
            <a:solidFill>
              <a:srgbClr val="011893"/>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8250858" y="5452253"/>
            <a:ext cx="3941142" cy="830997"/>
          </a:xfrm>
          <a:prstGeom prst="rect">
            <a:avLst/>
          </a:prstGeom>
          <a:noFill/>
        </p:spPr>
        <p:txBody>
          <a:bodyPr wrap="square" rtlCol="0">
            <a:spAutoFit/>
          </a:bodyPr>
          <a:lstStyle/>
          <a:p>
            <a:r>
              <a:rPr lang="en-US" sz="2400" dirty="0">
                <a:solidFill>
                  <a:srgbClr val="011893"/>
                </a:solidFill>
              </a:rPr>
              <a:t>Electron transport-limited photosynthesis</a:t>
            </a:r>
          </a:p>
        </p:txBody>
      </p:sp>
      <p:cxnSp>
        <p:nvCxnSpPr>
          <p:cNvPr id="9" name="Straight Arrow Connector 8"/>
          <p:cNvCxnSpPr>
            <a:stCxn id="8" idx="0"/>
          </p:cNvCxnSpPr>
          <p:nvPr/>
        </p:nvCxnSpPr>
        <p:spPr>
          <a:xfrm flipH="1" flipV="1">
            <a:off x="8250858" y="4380931"/>
            <a:ext cx="1970571" cy="1071322"/>
          </a:xfrm>
          <a:prstGeom prst="straightConnector1">
            <a:avLst/>
          </a:prstGeom>
          <a:ln w="76200">
            <a:solidFill>
              <a:srgbClr val="011893"/>
            </a:solidFill>
            <a:tailEnd type="triangle"/>
          </a:ln>
        </p:spPr>
        <p:style>
          <a:lnRef idx="1">
            <a:schemeClr val="accent1"/>
          </a:lnRef>
          <a:fillRef idx="0">
            <a:schemeClr val="accent1"/>
          </a:fillRef>
          <a:effectRef idx="0">
            <a:schemeClr val="accent1"/>
          </a:effectRef>
          <a:fontRef idx="minor">
            <a:schemeClr val="tx1"/>
          </a:fontRef>
        </p:style>
      </p:cxnSp>
      <p:grpSp>
        <p:nvGrpSpPr>
          <p:cNvPr id="10" name="Group 9"/>
          <p:cNvGrpSpPr/>
          <p:nvPr/>
        </p:nvGrpSpPr>
        <p:grpSpPr>
          <a:xfrm>
            <a:off x="8081319" y="-4207"/>
            <a:ext cx="4110681" cy="369332"/>
            <a:chOff x="8081319" y="-4207"/>
            <a:chExt cx="4110681" cy="369332"/>
          </a:xfrm>
        </p:grpSpPr>
        <p:sp>
          <p:nvSpPr>
            <p:cNvPr id="11" name="TextBox 10"/>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12" name="Picture 11"/>
            <p:cNvPicPr>
              <a:picLocks noChangeAspect="1"/>
            </p:cNvPicPr>
            <p:nvPr/>
          </p:nvPicPr>
          <p:blipFill>
            <a:blip r:embed="rId2"/>
            <a:stretch>
              <a:fillRect/>
            </a:stretch>
          </p:blipFill>
          <p:spPr>
            <a:xfrm>
              <a:off x="11925170" y="71620"/>
              <a:ext cx="266830" cy="217677"/>
            </a:xfrm>
            <a:prstGeom prst="rect">
              <a:avLst/>
            </a:prstGeom>
          </p:spPr>
        </p:pic>
      </p:grpSp>
    </p:spTree>
    <p:extLst>
      <p:ext uri="{BB962C8B-B14F-4D97-AF65-F5344CB8AC3E}">
        <p14:creationId xmlns:p14="http://schemas.microsoft.com/office/powerpoint/2010/main" val="341738917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Coordination of photosynthesis</a:t>
            </a:r>
          </a:p>
        </p:txBody>
      </p:sp>
      <p:sp>
        <p:nvSpPr>
          <p:cNvPr id="7" name="TextBox 6"/>
          <p:cNvSpPr txBox="1"/>
          <p:nvPr/>
        </p:nvSpPr>
        <p:spPr>
          <a:xfrm>
            <a:off x="6796949" y="2604753"/>
            <a:ext cx="5032419" cy="954107"/>
          </a:xfrm>
          <a:prstGeom prst="rect">
            <a:avLst/>
          </a:prstGeom>
          <a:noFill/>
        </p:spPr>
        <p:txBody>
          <a:bodyPr wrap="square" rtlCol="0">
            <a:spAutoFit/>
          </a:bodyPr>
          <a:lstStyle/>
          <a:p>
            <a:r>
              <a:rPr lang="en-US" sz="2800" dirty="0">
                <a:solidFill>
                  <a:srgbClr val="011893"/>
                </a:solidFill>
              </a:rPr>
              <a:t>Carboxylation-limited photosynthesis</a:t>
            </a:r>
          </a:p>
        </p:txBody>
      </p:sp>
      <p:sp>
        <p:nvSpPr>
          <p:cNvPr id="8" name="TextBox 7"/>
          <p:cNvSpPr txBox="1"/>
          <p:nvPr/>
        </p:nvSpPr>
        <p:spPr>
          <a:xfrm>
            <a:off x="7028961" y="4304761"/>
            <a:ext cx="5163039" cy="954107"/>
          </a:xfrm>
          <a:prstGeom prst="rect">
            <a:avLst/>
          </a:prstGeom>
          <a:noFill/>
        </p:spPr>
        <p:txBody>
          <a:bodyPr wrap="square" rtlCol="0">
            <a:spAutoFit/>
          </a:bodyPr>
          <a:lstStyle/>
          <a:p>
            <a:r>
              <a:rPr lang="en-US" sz="2800" dirty="0">
                <a:solidFill>
                  <a:srgbClr val="011893"/>
                </a:solidFill>
              </a:rPr>
              <a:t>Electron transport-limited photosynthesis</a:t>
            </a:r>
          </a:p>
        </p:txBody>
      </p:sp>
      <p:sp>
        <p:nvSpPr>
          <p:cNvPr id="9" name="TextBox 8"/>
          <p:cNvSpPr txBox="1"/>
          <p:nvPr/>
        </p:nvSpPr>
        <p:spPr>
          <a:xfrm>
            <a:off x="10549" y="6488668"/>
            <a:ext cx="4552849" cy="369332"/>
          </a:xfrm>
          <a:prstGeom prst="rect">
            <a:avLst/>
          </a:prstGeom>
          <a:noFill/>
        </p:spPr>
        <p:txBody>
          <a:bodyPr wrap="none" rtlCol="0">
            <a:spAutoFit/>
          </a:bodyPr>
          <a:lstStyle/>
          <a:p>
            <a:r>
              <a:rPr lang="en-US" dirty="0"/>
              <a:t>Farquhar, von </a:t>
            </a:r>
            <a:r>
              <a:rPr lang="en-US" dirty="0" err="1"/>
              <a:t>Caemmer</a:t>
            </a:r>
            <a:r>
              <a:rPr lang="en-US" dirty="0"/>
              <a:t>, &amp; Berry (1980) </a:t>
            </a:r>
            <a:r>
              <a:rPr lang="en-US" i="1" dirty="0"/>
              <a:t>Planta</a:t>
            </a:r>
            <a:endParaRPr lang="en-US" dirty="0"/>
          </a:p>
        </p:txBody>
      </p:sp>
      <p:grpSp>
        <p:nvGrpSpPr>
          <p:cNvPr id="11" name="Group 10"/>
          <p:cNvGrpSpPr/>
          <p:nvPr/>
        </p:nvGrpSpPr>
        <p:grpSpPr>
          <a:xfrm>
            <a:off x="8081319" y="-4207"/>
            <a:ext cx="4110681" cy="369332"/>
            <a:chOff x="8081319" y="-4207"/>
            <a:chExt cx="4110681" cy="369332"/>
          </a:xfrm>
        </p:grpSpPr>
        <p:sp>
          <p:nvSpPr>
            <p:cNvPr id="12" name="TextBox 11"/>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13" name="Picture 12"/>
            <p:cNvPicPr>
              <a:picLocks noChangeAspect="1"/>
            </p:cNvPicPr>
            <p:nvPr/>
          </p:nvPicPr>
          <p:blipFill>
            <a:blip r:embed="rId2"/>
            <a:stretch>
              <a:fillRect/>
            </a:stretch>
          </p:blipFill>
          <p:spPr>
            <a:xfrm>
              <a:off x="11925170" y="71620"/>
              <a:ext cx="266830" cy="217677"/>
            </a:xfrm>
            <a:prstGeom prst="rect">
              <a:avLst/>
            </a:prstGeom>
          </p:spPr>
        </p:pic>
      </p:grpSp>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726ECAD4-27AF-6447-A053-4ACEFC7E71E3}"/>
                  </a:ext>
                </a:extLst>
              </p:cNvPr>
              <p:cNvSpPr/>
              <p:nvPr/>
            </p:nvSpPr>
            <p:spPr>
              <a:xfrm>
                <a:off x="1904835" y="2485418"/>
                <a:ext cx="3908506" cy="124290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3600" i="1" smtClean="0">
                              <a:solidFill>
                                <a:srgbClr val="009051"/>
                              </a:solidFill>
                              <a:latin typeface="Cambria Math" panose="02040503050406030204" pitchFamily="18" charset="0"/>
                            </a:rPr>
                          </m:ctrlPr>
                        </m:sSubPr>
                        <m:e>
                          <m:r>
                            <a:rPr lang="en-US" sz="3600" i="1">
                              <a:solidFill>
                                <a:srgbClr val="009051"/>
                              </a:solidFill>
                              <a:latin typeface="Cambria Math" panose="02040503050406030204" pitchFamily="18" charset="0"/>
                            </a:rPr>
                            <m:t>𝐴</m:t>
                          </m:r>
                        </m:e>
                        <m:sub>
                          <m:r>
                            <a:rPr lang="en-US" sz="3600" i="1">
                              <a:solidFill>
                                <a:srgbClr val="009051"/>
                              </a:solidFill>
                              <a:latin typeface="Cambria Math" panose="02040503050406030204" pitchFamily="18" charset="0"/>
                            </a:rPr>
                            <m:t>𝑐</m:t>
                          </m:r>
                        </m:sub>
                      </m:sSub>
                      <m:r>
                        <a:rPr lang="en-US" sz="3600" i="0">
                          <a:solidFill>
                            <a:srgbClr val="009051"/>
                          </a:solidFill>
                          <a:latin typeface="Cambria Math" panose="02040503050406030204" pitchFamily="18" charset="0"/>
                        </a:rPr>
                        <m:t>=</m:t>
                      </m:r>
                      <m:sSub>
                        <m:sSubPr>
                          <m:ctrlPr>
                            <a:rPr lang="en-US" sz="3600" i="1">
                              <a:solidFill>
                                <a:srgbClr val="009051"/>
                              </a:solidFill>
                              <a:latin typeface="Cambria Math" panose="02040503050406030204" pitchFamily="18" charset="0"/>
                            </a:rPr>
                          </m:ctrlPr>
                        </m:sSubPr>
                        <m:e>
                          <m:r>
                            <a:rPr lang="en-US" sz="3600" i="1">
                              <a:solidFill>
                                <a:srgbClr val="009051"/>
                              </a:solidFill>
                              <a:latin typeface="Cambria Math" panose="02040503050406030204" pitchFamily="18" charset="0"/>
                            </a:rPr>
                            <m:t>𝑉</m:t>
                          </m:r>
                        </m:e>
                        <m:sub>
                          <m:r>
                            <a:rPr lang="en-US" sz="3600" i="1">
                              <a:solidFill>
                                <a:srgbClr val="009051"/>
                              </a:solidFill>
                              <a:latin typeface="Cambria Math" panose="02040503050406030204" pitchFamily="18" charset="0"/>
                            </a:rPr>
                            <m:t>𝑐𝑚𝑎𝑥</m:t>
                          </m:r>
                        </m:sub>
                      </m:sSub>
                      <m:f>
                        <m:fPr>
                          <m:ctrlPr>
                            <a:rPr lang="en-US" sz="3600" i="1">
                              <a:solidFill>
                                <a:srgbClr val="009051"/>
                              </a:solidFill>
                              <a:latin typeface="Cambria Math" panose="02040503050406030204" pitchFamily="18" charset="0"/>
                            </a:rPr>
                          </m:ctrlPr>
                        </m:fPr>
                        <m:num>
                          <m:sSub>
                            <m:sSubPr>
                              <m:ctrlPr>
                                <a:rPr lang="en-US" sz="3600" i="1" smtClean="0">
                                  <a:solidFill>
                                    <a:srgbClr val="009051"/>
                                  </a:solidFill>
                                  <a:latin typeface="Cambria Math" panose="02040503050406030204" pitchFamily="18" charset="0"/>
                                </a:rPr>
                              </m:ctrlPr>
                            </m:sSubPr>
                            <m:e>
                              <m:r>
                                <a:rPr lang="en-US" sz="3600" b="0" i="1" smtClean="0">
                                  <a:solidFill>
                                    <a:srgbClr val="009051"/>
                                  </a:solidFill>
                                  <a:latin typeface="Cambria Math" panose="02040503050406030204" pitchFamily="18" charset="0"/>
                                </a:rPr>
                                <m:t>𝑐</m:t>
                              </m:r>
                            </m:e>
                            <m:sub>
                              <m:r>
                                <a:rPr lang="en-US" sz="3600" b="0" i="1" smtClean="0">
                                  <a:solidFill>
                                    <a:srgbClr val="009051"/>
                                  </a:solidFill>
                                  <a:latin typeface="Cambria Math" panose="02040503050406030204" pitchFamily="18" charset="0"/>
                                </a:rPr>
                                <m:t>𝑖</m:t>
                              </m:r>
                            </m:sub>
                          </m:sSub>
                          <m:r>
                            <a:rPr lang="en-US" sz="3600" i="1">
                              <a:solidFill>
                                <a:srgbClr val="009051"/>
                              </a:solidFill>
                              <a:latin typeface="Cambria Math" panose="02040503050406030204" pitchFamily="18" charset="0"/>
                            </a:rPr>
                            <m:t>−</m:t>
                          </m:r>
                          <m:sSup>
                            <m:sSupPr>
                              <m:ctrlPr>
                                <a:rPr lang="en-US" sz="3600" i="1">
                                  <a:solidFill>
                                    <a:srgbClr val="009051"/>
                                  </a:solidFill>
                                  <a:latin typeface="Cambria Math" panose="02040503050406030204" pitchFamily="18" charset="0"/>
                                </a:rPr>
                              </m:ctrlPr>
                            </m:sSupPr>
                            <m:e>
                              <m:r>
                                <m:rPr>
                                  <m:sty m:val="p"/>
                                </m:rPr>
                                <a:rPr lang="en-US" sz="3600">
                                  <a:solidFill>
                                    <a:srgbClr val="009051"/>
                                  </a:solidFill>
                                  <a:latin typeface="Cambria Math" panose="02040503050406030204" pitchFamily="18" charset="0"/>
                                </a:rPr>
                                <m:t>Γ</m:t>
                              </m:r>
                            </m:e>
                            <m:sup>
                              <m:r>
                                <a:rPr lang="en-US" sz="3600" i="1">
                                  <a:solidFill>
                                    <a:srgbClr val="009051"/>
                                  </a:solidFill>
                                  <a:latin typeface="Cambria Math" panose="02040503050406030204" pitchFamily="18" charset="0"/>
                                </a:rPr>
                                <m:t>∗</m:t>
                              </m:r>
                            </m:sup>
                          </m:sSup>
                        </m:num>
                        <m:den>
                          <m:sSub>
                            <m:sSubPr>
                              <m:ctrlPr>
                                <a:rPr lang="en-US" sz="3600" i="1" smtClean="0">
                                  <a:solidFill>
                                    <a:srgbClr val="009051"/>
                                  </a:solidFill>
                                  <a:latin typeface="Cambria Math" panose="02040503050406030204" pitchFamily="18" charset="0"/>
                                </a:rPr>
                              </m:ctrlPr>
                            </m:sSubPr>
                            <m:e>
                              <m:r>
                                <a:rPr lang="en-US" sz="3600" b="0" i="1" smtClean="0">
                                  <a:solidFill>
                                    <a:srgbClr val="009051"/>
                                  </a:solidFill>
                                  <a:latin typeface="Cambria Math" panose="02040503050406030204" pitchFamily="18" charset="0"/>
                                </a:rPr>
                                <m:t>𝑐</m:t>
                              </m:r>
                            </m:e>
                            <m:sub>
                              <m:r>
                                <a:rPr lang="en-US" sz="3600" b="0" i="1" smtClean="0">
                                  <a:solidFill>
                                    <a:srgbClr val="009051"/>
                                  </a:solidFill>
                                  <a:latin typeface="Cambria Math" panose="02040503050406030204" pitchFamily="18" charset="0"/>
                                </a:rPr>
                                <m:t>𝑖</m:t>
                              </m:r>
                            </m:sub>
                          </m:sSub>
                          <m:r>
                            <a:rPr lang="en-US" sz="3600" i="1">
                              <a:solidFill>
                                <a:srgbClr val="009051"/>
                              </a:solidFill>
                              <a:latin typeface="Cambria Math" panose="02040503050406030204" pitchFamily="18" charset="0"/>
                            </a:rPr>
                            <m:t>+</m:t>
                          </m:r>
                          <m:r>
                            <a:rPr lang="en-US" sz="3600" i="1">
                              <a:solidFill>
                                <a:srgbClr val="009051"/>
                              </a:solidFill>
                              <a:latin typeface="Cambria Math" panose="02040503050406030204" pitchFamily="18" charset="0"/>
                            </a:rPr>
                            <m:t>𝐾</m:t>
                          </m:r>
                        </m:den>
                      </m:f>
                    </m:oMath>
                  </m:oMathPara>
                </a14:m>
                <a:endParaRPr lang="en-US" sz="3600" dirty="0">
                  <a:solidFill>
                    <a:srgbClr val="009051"/>
                  </a:solidFill>
                </a:endParaRPr>
              </a:p>
            </p:txBody>
          </p:sp>
        </mc:Choice>
        <mc:Fallback xmlns="">
          <p:sp>
            <p:nvSpPr>
              <p:cNvPr id="5" name="Rectangle 4">
                <a:extLst>
                  <a:ext uri="{FF2B5EF4-FFF2-40B4-BE49-F238E27FC236}">
                    <a16:creationId xmlns:a16="http://schemas.microsoft.com/office/drawing/2014/main" id="{726ECAD4-27AF-6447-A053-4ACEFC7E71E3}"/>
                  </a:ext>
                </a:extLst>
              </p:cNvPr>
              <p:cNvSpPr>
                <a:spLocks noRot="1" noChangeAspect="1" noMove="1" noResize="1" noEditPoints="1" noAdjustHandles="1" noChangeArrowheads="1" noChangeShapeType="1" noTextEdit="1"/>
              </p:cNvSpPr>
              <p:nvPr/>
            </p:nvSpPr>
            <p:spPr>
              <a:xfrm>
                <a:off x="1904835" y="2485418"/>
                <a:ext cx="3908506" cy="1242904"/>
              </a:xfrm>
              <a:prstGeom prst="rect">
                <a:avLst/>
              </a:prstGeom>
              <a:blipFill>
                <a:blip r:embed="rId3"/>
                <a:stretch>
                  <a:fillRect b="-404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572B2732-F05E-9B4A-A60C-B1BD1C44BE6A}"/>
                  </a:ext>
                </a:extLst>
              </p:cNvPr>
              <p:cNvSpPr/>
              <p:nvPr/>
            </p:nvSpPr>
            <p:spPr>
              <a:xfrm>
                <a:off x="2034550" y="4304761"/>
                <a:ext cx="3719928" cy="124290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3600" i="1" smtClean="0">
                              <a:solidFill>
                                <a:srgbClr val="009051"/>
                              </a:solidFill>
                              <a:effectLst/>
                              <a:latin typeface="Cambria Math" panose="02040503050406030204" pitchFamily="18" charset="0"/>
                            </a:rPr>
                          </m:ctrlPr>
                        </m:sSubPr>
                        <m:e>
                          <m:r>
                            <a:rPr lang="en-US" sz="3600" i="1">
                              <a:solidFill>
                                <a:srgbClr val="009051"/>
                              </a:solidFill>
                              <a:latin typeface="Cambria Math" panose="02040503050406030204" pitchFamily="18" charset="0"/>
                              <a:ea typeface="Calibri" panose="020F0502020204030204" pitchFamily="34" charset="0"/>
                              <a:cs typeface="Times New Roman" panose="02020603050405020304" pitchFamily="18" charset="0"/>
                            </a:rPr>
                            <m:t>𝐴</m:t>
                          </m:r>
                        </m:e>
                        <m:sub>
                          <m:r>
                            <a:rPr lang="en-US" sz="3600" i="1">
                              <a:solidFill>
                                <a:srgbClr val="009051"/>
                              </a:solidFill>
                              <a:latin typeface="Cambria Math" panose="02040503050406030204" pitchFamily="18" charset="0"/>
                              <a:ea typeface="Calibri" panose="020F0502020204030204" pitchFamily="34" charset="0"/>
                              <a:cs typeface="Times New Roman" panose="02020603050405020304" pitchFamily="18" charset="0"/>
                            </a:rPr>
                            <m:t>𝑗</m:t>
                          </m:r>
                        </m:sub>
                      </m:sSub>
                      <m:r>
                        <a:rPr lang="en-US" sz="3600" i="1">
                          <a:solidFill>
                            <a:srgbClr val="009051"/>
                          </a:solidFill>
                          <a:latin typeface="Cambria Math" panose="02040503050406030204" pitchFamily="18" charset="0"/>
                          <a:ea typeface="Calibri" panose="020F0502020204030204" pitchFamily="34" charset="0"/>
                          <a:cs typeface="Times New Roman" panose="02020603050405020304" pitchFamily="18" charset="0"/>
                        </a:rPr>
                        <m:t>=</m:t>
                      </m:r>
                      <m:d>
                        <m:dPr>
                          <m:ctrlPr>
                            <a:rPr lang="en-US" sz="3600" i="1">
                              <a:solidFill>
                                <a:srgbClr val="009051"/>
                              </a:solidFill>
                              <a:effectLst/>
                              <a:latin typeface="Cambria Math" panose="02040503050406030204" pitchFamily="18" charset="0"/>
                            </a:rPr>
                          </m:ctrlPr>
                        </m:dPr>
                        <m:e>
                          <m:f>
                            <m:fPr>
                              <m:ctrlPr>
                                <a:rPr lang="en-US" sz="3600" i="1">
                                  <a:solidFill>
                                    <a:srgbClr val="009051"/>
                                  </a:solidFill>
                                  <a:effectLst/>
                                  <a:latin typeface="Cambria Math" panose="02040503050406030204" pitchFamily="18" charset="0"/>
                                </a:rPr>
                              </m:ctrlPr>
                            </m:fPr>
                            <m:num>
                              <m:r>
                                <a:rPr lang="en-US" sz="3600" i="1">
                                  <a:solidFill>
                                    <a:srgbClr val="009051"/>
                                  </a:solidFill>
                                  <a:latin typeface="Cambria Math" panose="02040503050406030204" pitchFamily="18" charset="0"/>
                                  <a:ea typeface="Calibri" panose="020F0502020204030204" pitchFamily="34" charset="0"/>
                                  <a:cs typeface="Times New Roman" panose="02020603050405020304" pitchFamily="18" charset="0"/>
                                </a:rPr>
                                <m:t>𝐽</m:t>
                              </m:r>
                            </m:num>
                            <m:den>
                              <m:r>
                                <a:rPr lang="en-US" sz="3600" i="1">
                                  <a:solidFill>
                                    <a:srgbClr val="009051"/>
                                  </a:solidFill>
                                  <a:latin typeface="Cambria Math" panose="02040503050406030204" pitchFamily="18" charset="0"/>
                                  <a:ea typeface="Calibri" panose="020F0502020204030204" pitchFamily="34" charset="0"/>
                                  <a:cs typeface="Times New Roman" panose="02020603050405020304" pitchFamily="18" charset="0"/>
                                </a:rPr>
                                <m:t>4</m:t>
                              </m:r>
                            </m:den>
                          </m:f>
                        </m:e>
                      </m:d>
                      <m:f>
                        <m:fPr>
                          <m:ctrlPr>
                            <a:rPr lang="en-US" sz="3600" i="1">
                              <a:solidFill>
                                <a:srgbClr val="009051"/>
                              </a:solidFill>
                              <a:latin typeface="Cambria Math" panose="02040503050406030204" pitchFamily="18" charset="0"/>
                            </a:rPr>
                          </m:ctrlPr>
                        </m:fPr>
                        <m:num>
                          <m:sSub>
                            <m:sSubPr>
                              <m:ctrlPr>
                                <a:rPr lang="en-US" sz="3600" i="1" smtClean="0">
                                  <a:solidFill>
                                    <a:srgbClr val="009051"/>
                                  </a:solidFill>
                                  <a:latin typeface="Cambria Math" panose="02040503050406030204" pitchFamily="18" charset="0"/>
                                </a:rPr>
                              </m:ctrlPr>
                            </m:sSubPr>
                            <m:e>
                              <m:r>
                                <a:rPr lang="en-US" sz="3600" b="0" i="1" smtClean="0">
                                  <a:solidFill>
                                    <a:srgbClr val="009051"/>
                                  </a:solidFill>
                                  <a:latin typeface="Cambria Math" panose="02040503050406030204" pitchFamily="18" charset="0"/>
                                </a:rPr>
                                <m:t>𝑐</m:t>
                              </m:r>
                            </m:e>
                            <m:sub>
                              <m:r>
                                <a:rPr lang="en-US" sz="3600" b="0" i="1" smtClean="0">
                                  <a:solidFill>
                                    <a:srgbClr val="009051"/>
                                  </a:solidFill>
                                  <a:latin typeface="Cambria Math" panose="02040503050406030204" pitchFamily="18" charset="0"/>
                                </a:rPr>
                                <m:t>𝑖</m:t>
                              </m:r>
                            </m:sub>
                          </m:sSub>
                          <m:r>
                            <a:rPr lang="en-US" sz="3600" i="1">
                              <a:solidFill>
                                <a:srgbClr val="009051"/>
                              </a:solidFill>
                              <a:latin typeface="Cambria Math" panose="02040503050406030204" pitchFamily="18" charset="0"/>
                            </a:rPr>
                            <m:t>−</m:t>
                          </m:r>
                          <m:sSup>
                            <m:sSupPr>
                              <m:ctrlPr>
                                <a:rPr lang="en-US" sz="3600" i="1">
                                  <a:solidFill>
                                    <a:srgbClr val="009051"/>
                                  </a:solidFill>
                                  <a:latin typeface="Cambria Math" panose="02040503050406030204" pitchFamily="18" charset="0"/>
                                </a:rPr>
                              </m:ctrlPr>
                            </m:sSupPr>
                            <m:e>
                              <m:r>
                                <m:rPr>
                                  <m:sty m:val="p"/>
                                </m:rPr>
                                <a:rPr lang="en-US" sz="3600">
                                  <a:solidFill>
                                    <a:srgbClr val="009051"/>
                                  </a:solidFill>
                                  <a:latin typeface="Cambria Math" panose="02040503050406030204" pitchFamily="18" charset="0"/>
                                </a:rPr>
                                <m:t>Γ</m:t>
                              </m:r>
                            </m:e>
                            <m:sup>
                              <m:r>
                                <a:rPr lang="en-US" sz="3600" i="1">
                                  <a:solidFill>
                                    <a:srgbClr val="009051"/>
                                  </a:solidFill>
                                  <a:latin typeface="Cambria Math" panose="02040503050406030204" pitchFamily="18" charset="0"/>
                                </a:rPr>
                                <m:t>∗</m:t>
                              </m:r>
                            </m:sup>
                          </m:sSup>
                        </m:num>
                        <m:den>
                          <m:sSub>
                            <m:sSubPr>
                              <m:ctrlPr>
                                <a:rPr lang="en-US" sz="3600" i="1" smtClean="0">
                                  <a:solidFill>
                                    <a:srgbClr val="009051"/>
                                  </a:solidFill>
                                  <a:latin typeface="Cambria Math" panose="02040503050406030204" pitchFamily="18" charset="0"/>
                                </a:rPr>
                              </m:ctrlPr>
                            </m:sSubPr>
                            <m:e>
                              <m:r>
                                <a:rPr lang="en-US" sz="3600" b="0" i="1" smtClean="0">
                                  <a:solidFill>
                                    <a:srgbClr val="009051"/>
                                  </a:solidFill>
                                  <a:latin typeface="Cambria Math" panose="02040503050406030204" pitchFamily="18" charset="0"/>
                                </a:rPr>
                                <m:t>𝑐</m:t>
                              </m:r>
                            </m:e>
                            <m:sub>
                              <m:r>
                                <a:rPr lang="en-US" sz="3600" b="0" i="1" smtClean="0">
                                  <a:solidFill>
                                    <a:srgbClr val="009051"/>
                                  </a:solidFill>
                                  <a:latin typeface="Cambria Math" panose="02040503050406030204" pitchFamily="18" charset="0"/>
                                </a:rPr>
                                <m:t>𝑖</m:t>
                              </m:r>
                            </m:sub>
                          </m:sSub>
                          <m:r>
                            <a:rPr lang="en-US" sz="3600" i="1">
                              <a:solidFill>
                                <a:srgbClr val="009051"/>
                              </a:solidFill>
                              <a:latin typeface="Cambria Math" panose="02040503050406030204" pitchFamily="18" charset="0"/>
                            </a:rPr>
                            <m:t>+</m:t>
                          </m:r>
                          <m:sSup>
                            <m:sSupPr>
                              <m:ctrlPr>
                                <a:rPr lang="en-US" sz="3600" i="1">
                                  <a:solidFill>
                                    <a:srgbClr val="009051"/>
                                  </a:solidFill>
                                  <a:latin typeface="Cambria Math" panose="02040503050406030204" pitchFamily="18" charset="0"/>
                                </a:rPr>
                              </m:ctrlPr>
                            </m:sSupPr>
                            <m:e>
                              <m:r>
                                <a:rPr lang="en-US" sz="3600">
                                  <a:solidFill>
                                    <a:srgbClr val="009051"/>
                                  </a:solidFill>
                                  <a:latin typeface="Cambria Math" panose="02040503050406030204" pitchFamily="18" charset="0"/>
                                </a:rPr>
                                <m:t>2</m:t>
                              </m:r>
                              <m:r>
                                <m:rPr>
                                  <m:sty m:val="p"/>
                                </m:rPr>
                                <a:rPr lang="en-US" sz="3600">
                                  <a:solidFill>
                                    <a:srgbClr val="009051"/>
                                  </a:solidFill>
                                  <a:latin typeface="Cambria Math" panose="02040503050406030204" pitchFamily="18" charset="0"/>
                                </a:rPr>
                                <m:t>Γ</m:t>
                              </m:r>
                            </m:e>
                            <m:sup>
                              <m:r>
                                <a:rPr lang="en-US" sz="3600" i="1">
                                  <a:solidFill>
                                    <a:srgbClr val="009051"/>
                                  </a:solidFill>
                                  <a:latin typeface="Cambria Math" panose="02040503050406030204" pitchFamily="18" charset="0"/>
                                </a:rPr>
                                <m:t>∗</m:t>
                              </m:r>
                            </m:sup>
                          </m:sSup>
                        </m:den>
                      </m:f>
                    </m:oMath>
                  </m:oMathPara>
                </a14:m>
                <a:endParaRPr lang="en-US" sz="3600" dirty="0">
                  <a:solidFill>
                    <a:srgbClr val="009051"/>
                  </a:solidFill>
                </a:endParaRPr>
              </a:p>
            </p:txBody>
          </p:sp>
        </mc:Choice>
        <mc:Fallback xmlns="">
          <p:sp>
            <p:nvSpPr>
              <p:cNvPr id="6" name="Rectangle 5">
                <a:extLst>
                  <a:ext uri="{FF2B5EF4-FFF2-40B4-BE49-F238E27FC236}">
                    <a16:creationId xmlns:a16="http://schemas.microsoft.com/office/drawing/2014/main" id="{572B2732-F05E-9B4A-A60C-B1BD1C44BE6A}"/>
                  </a:ext>
                </a:extLst>
              </p:cNvPr>
              <p:cNvSpPr>
                <a:spLocks noRot="1" noChangeAspect="1" noMove="1" noResize="1" noEditPoints="1" noAdjustHandles="1" noChangeArrowheads="1" noChangeShapeType="1" noTextEdit="1"/>
              </p:cNvSpPr>
              <p:nvPr/>
            </p:nvSpPr>
            <p:spPr>
              <a:xfrm>
                <a:off x="2034550" y="4304761"/>
                <a:ext cx="3719928" cy="1242904"/>
              </a:xfrm>
              <a:prstGeom prst="rect">
                <a:avLst/>
              </a:prstGeom>
              <a:blipFill>
                <a:blip r:embed="rId4"/>
                <a:stretch>
                  <a:fillRect b="-4040"/>
                </a:stretch>
              </a:blipFill>
            </p:spPr>
            <p:txBody>
              <a:bodyPr/>
              <a:lstStyle/>
              <a:p>
                <a:r>
                  <a:rPr lang="en-US">
                    <a:noFill/>
                  </a:rPr>
                  <a:t> </a:t>
                </a:r>
              </a:p>
            </p:txBody>
          </p:sp>
        </mc:Fallback>
      </mc:AlternateContent>
    </p:spTree>
    <p:extLst>
      <p:ext uri="{BB962C8B-B14F-4D97-AF65-F5344CB8AC3E}">
        <p14:creationId xmlns:p14="http://schemas.microsoft.com/office/powerpoint/2010/main" val="28776293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Coordination of photosynthesis</a:t>
            </a:r>
          </a:p>
        </p:txBody>
      </p:sp>
      <p:sp>
        <p:nvSpPr>
          <p:cNvPr id="9" name="TextBox 8"/>
          <p:cNvSpPr txBox="1"/>
          <p:nvPr/>
        </p:nvSpPr>
        <p:spPr>
          <a:xfrm>
            <a:off x="10549" y="6488668"/>
            <a:ext cx="4552849" cy="369332"/>
          </a:xfrm>
          <a:prstGeom prst="rect">
            <a:avLst/>
          </a:prstGeom>
          <a:noFill/>
        </p:spPr>
        <p:txBody>
          <a:bodyPr wrap="none" rtlCol="0">
            <a:spAutoFit/>
          </a:bodyPr>
          <a:lstStyle/>
          <a:p>
            <a:r>
              <a:rPr lang="en-US" dirty="0"/>
              <a:t>Farquhar, von </a:t>
            </a:r>
            <a:r>
              <a:rPr lang="en-US" dirty="0" err="1"/>
              <a:t>Caemmer</a:t>
            </a:r>
            <a:r>
              <a:rPr lang="en-US" dirty="0"/>
              <a:t>, &amp; Berry (1980) </a:t>
            </a:r>
            <a:r>
              <a:rPr lang="en-US" i="1" dirty="0"/>
              <a:t>Planta</a:t>
            </a:r>
            <a:endParaRPr lang="en-US" dirty="0"/>
          </a:p>
        </p:txBody>
      </p:sp>
      <p:grpSp>
        <p:nvGrpSpPr>
          <p:cNvPr id="11" name="Group 10"/>
          <p:cNvGrpSpPr/>
          <p:nvPr/>
        </p:nvGrpSpPr>
        <p:grpSpPr>
          <a:xfrm>
            <a:off x="8081319" y="-4207"/>
            <a:ext cx="4110681" cy="369332"/>
            <a:chOff x="8081319" y="-4207"/>
            <a:chExt cx="4110681" cy="369332"/>
          </a:xfrm>
        </p:grpSpPr>
        <p:sp>
          <p:nvSpPr>
            <p:cNvPr id="12" name="TextBox 11"/>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13" name="Picture 12"/>
            <p:cNvPicPr>
              <a:picLocks noChangeAspect="1"/>
            </p:cNvPicPr>
            <p:nvPr/>
          </p:nvPicPr>
          <p:blipFill>
            <a:blip r:embed="rId2"/>
            <a:stretch>
              <a:fillRect/>
            </a:stretch>
          </p:blipFill>
          <p:spPr>
            <a:xfrm>
              <a:off x="11925170" y="71620"/>
              <a:ext cx="266830" cy="217677"/>
            </a:xfrm>
            <a:prstGeom prst="rect">
              <a:avLst/>
            </a:prstGeom>
          </p:spPr>
        </p:pic>
      </p:grpSp>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726ECAD4-27AF-6447-A053-4ACEFC7E71E3}"/>
                  </a:ext>
                </a:extLst>
              </p:cNvPr>
              <p:cNvSpPr/>
              <p:nvPr/>
            </p:nvSpPr>
            <p:spPr>
              <a:xfrm>
                <a:off x="2274408" y="3920201"/>
                <a:ext cx="5806911" cy="124290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sz="3600" i="1" smtClean="0">
                              <a:solidFill>
                                <a:srgbClr val="009051"/>
                              </a:solidFill>
                              <a:effectLst/>
                              <a:latin typeface="Cambria Math" panose="02040503050406030204" pitchFamily="18" charset="0"/>
                            </a:rPr>
                          </m:ctrlPr>
                        </m:dPr>
                        <m:e>
                          <m:f>
                            <m:fPr>
                              <m:ctrlPr>
                                <a:rPr lang="en-US" sz="3600" i="1">
                                  <a:solidFill>
                                    <a:srgbClr val="009051"/>
                                  </a:solidFill>
                                  <a:effectLst/>
                                  <a:latin typeface="Cambria Math" panose="02040503050406030204" pitchFamily="18" charset="0"/>
                                </a:rPr>
                              </m:ctrlPr>
                            </m:fPr>
                            <m:num>
                              <m:r>
                                <a:rPr lang="en-US" sz="3600" i="1">
                                  <a:solidFill>
                                    <a:srgbClr val="009051"/>
                                  </a:solidFill>
                                  <a:latin typeface="Cambria Math" panose="02040503050406030204" pitchFamily="18" charset="0"/>
                                  <a:ea typeface="Calibri" panose="020F0502020204030204" pitchFamily="34" charset="0"/>
                                  <a:cs typeface="Times New Roman" panose="02020603050405020304" pitchFamily="18" charset="0"/>
                                </a:rPr>
                                <m:t>𝐽</m:t>
                              </m:r>
                            </m:num>
                            <m:den>
                              <m:r>
                                <a:rPr lang="en-US" sz="3600" i="1">
                                  <a:solidFill>
                                    <a:srgbClr val="009051"/>
                                  </a:solidFill>
                                  <a:latin typeface="Cambria Math" panose="02040503050406030204" pitchFamily="18" charset="0"/>
                                  <a:ea typeface="Calibri" panose="020F0502020204030204" pitchFamily="34" charset="0"/>
                                  <a:cs typeface="Times New Roman" panose="02020603050405020304" pitchFamily="18" charset="0"/>
                                </a:rPr>
                                <m:t>4</m:t>
                              </m:r>
                            </m:den>
                          </m:f>
                        </m:e>
                      </m:d>
                      <m:f>
                        <m:fPr>
                          <m:ctrlPr>
                            <a:rPr lang="en-US" sz="3600" i="1">
                              <a:solidFill>
                                <a:srgbClr val="009051"/>
                              </a:solidFill>
                              <a:latin typeface="Cambria Math" panose="02040503050406030204" pitchFamily="18" charset="0"/>
                            </a:rPr>
                          </m:ctrlPr>
                        </m:fPr>
                        <m:num>
                          <m:sSub>
                            <m:sSubPr>
                              <m:ctrlPr>
                                <a:rPr lang="en-US" sz="3600" i="1" smtClean="0">
                                  <a:solidFill>
                                    <a:srgbClr val="009051"/>
                                  </a:solidFill>
                                  <a:latin typeface="Cambria Math" panose="02040503050406030204" pitchFamily="18" charset="0"/>
                                </a:rPr>
                              </m:ctrlPr>
                            </m:sSubPr>
                            <m:e>
                              <m:r>
                                <a:rPr lang="en-US" sz="3600" b="0" i="1" smtClean="0">
                                  <a:solidFill>
                                    <a:srgbClr val="009051"/>
                                  </a:solidFill>
                                  <a:latin typeface="Cambria Math" panose="02040503050406030204" pitchFamily="18" charset="0"/>
                                </a:rPr>
                                <m:t>𝑐</m:t>
                              </m:r>
                            </m:e>
                            <m:sub>
                              <m:r>
                                <a:rPr lang="en-US" sz="3600" b="0" i="1" smtClean="0">
                                  <a:solidFill>
                                    <a:srgbClr val="009051"/>
                                  </a:solidFill>
                                  <a:latin typeface="Cambria Math" panose="02040503050406030204" pitchFamily="18" charset="0"/>
                                </a:rPr>
                                <m:t>𝑖</m:t>
                              </m:r>
                            </m:sub>
                          </m:sSub>
                          <m:r>
                            <a:rPr lang="en-US" sz="3600" i="1">
                              <a:solidFill>
                                <a:srgbClr val="009051"/>
                              </a:solidFill>
                              <a:latin typeface="Cambria Math" panose="02040503050406030204" pitchFamily="18" charset="0"/>
                            </a:rPr>
                            <m:t>−</m:t>
                          </m:r>
                          <m:sSup>
                            <m:sSupPr>
                              <m:ctrlPr>
                                <a:rPr lang="en-US" sz="3600" i="1">
                                  <a:solidFill>
                                    <a:srgbClr val="009051"/>
                                  </a:solidFill>
                                  <a:latin typeface="Cambria Math" panose="02040503050406030204" pitchFamily="18" charset="0"/>
                                </a:rPr>
                              </m:ctrlPr>
                            </m:sSupPr>
                            <m:e>
                              <m:r>
                                <m:rPr>
                                  <m:sty m:val="p"/>
                                </m:rPr>
                                <a:rPr lang="en-US" sz="3600">
                                  <a:solidFill>
                                    <a:srgbClr val="009051"/>
                                  </a:solidFill>
                                  <a:latin typeface="Cambria Math" panose="02040503050406030204" pitchFamily="18" charset="0"/>
                                </a:rPr>
                                <m:t>Γ</m:t>
                              </m:r>
                            </m:e>
                            <m:sup>
                              <m:r>
                                <a:rPr lang="en-US" sz="3600" i="1">
                                  <a:solidFill>
                                    <a:srgbClr val="009051"/>
                                  </a:solidFill>
                                  <a:latin typeface="Cambria Math" panose="02040503050406030204" pitchFamily="18" charset="0"/>
                                </a:rPr>
                                <m:t>∗</m:t>
                              </m:r>
                            </m:sup>
                          </m:sSup>
                        </m:num>
                        <m:den>
                          <m:sSub>
                            <m:sSubPr>
                              <m:ctrlPr>
                                <a:rPr lang="en-US" sz="3600" i="1" smtClean="0">
                                  <a:solidFill>
                                    <a:srgbClr val="009051"/>
                                  </a:solidFill>
                                  <a:latin typeface="Cambria Math" panose="02040503050406030204" pitchFamily="18" charset="0"/>
                                </a:rPr>
                              </m:ctrlPr>
                            </m:sSubPr>
                            <m:e>
                              <m:r>
                                <a:rPr lang="en-US" sz="3600" b="0" i="1" smtClean="0">
                                  <a:solidFill>
                                    <a:srgbClr val="009051"/>
                                  </a:solidFill>
                                  <a:latin typeface="Cambria Math" panose="02040503050406030204" pitchFamily="18" charset="0"/>
                                </a:rPr>
                                <m:t>𝑐</m:t>
                              </m:r>
                            </m:e>
                            <m:sub>
                              <m:r>
                                <a:rPr lang="en-US" sz="3600" b="0" i="1" smtClean="0">
                                  <a:solidFill>
                                    <a:srgbClr val="009051"/>
                                  </a:solidFill>
                                  <a:latin typeface="Cambria Math" panose="02040503050406030204" pitchFamily="18" charset="0"/>
                                </a:rPr>
                                <m:t>𝑖</m:t>
                              </m:r>
                            </m:sub>
                          </m:sSub>
                          <m:r>
                            <a:rPr lang="en-US" sz="3600" i="1">
                              <a:solidFill>
                                <a:srgbClr val="009051"/>
                              </a:solidFill>
                              <a:latin typeface="Cambria Math" panose="02040503050406030204" pitchFamily="18" charset="0"/>
                            </a:rPr>
                            <m:t>+</m:t>
                          </m:r>
                          <m:sSup>
                            <m:sSupPr>
                              <m:ctrlPr>
                                <a:rPr lang="en-US" sz="3600" i="1">
                                  <a:solidFill>
                                    <a:srgbClr val="009051"/>
                                  </a:solidFill>
                                  <a:latin typeface="Cambria Math" panose="02040503050406030204" pitchFamily="18" charset="0"/>
                                </a:rPr>
                              </m:ctrlPr>
                            </m:sSupPr>
                            <m:e>
                              <m:r>
                                <a:rPr lang="en-US" sz="3600">
                                  <a:solidFill>
                                    <a:srgbClr val="009051"/>
                                  </a:solidFill>
                                  <a:latin typeface="Cambria Math" panose="02040503050406030204" pitchFamily="18" charset="0"/>
                                </a:rPr>
                                <m:t>2</m:t>
                              </m:r>
                              <m:r>
                                <m:rPr>
                                  <m:sty m:val="p"/>
                                </m:rPr>
                                <a:rPr lang="en-US" sz="3600">
                                  <a:solidFill>
                                    <a:srgbClr val="009051"/>
                                  </a:solidFill>
                                  <a:latin typeface="Cambria Math" panose="02040503050406030204" pitchFamily="18" charset="0"/>
                                </a:rPr>
                                <m:t>Γ</m:t>
                              </m:r>
                            </m:e>
                            <m:sup>
                              <m:r>
                                <a:rPr lang="en-US" sz="3600" i="1">
                                  <a:solidFill>
                                    <a:srgbClr val="009051"/>
                                  </a:solidFill>
                                  <a:latin typeface="Cambria Math" panose="02040503050406030204" pitchFamily="18" charset="0"/>
                                </a:rPr>
                                <m:t>∗</m:t>
                              </m:r>
                            </m:sup>
                          </m:sSup>
                        </m:den>
                      </m:f>
                      <m:r>
                        <a:rPr lang="en-US" sz="3600" i="0">
                          <a:solidFill>
                            <a:srgbClr val="009051"/>
                          </a:solidFill>
                          <a:latin typeface="Cambria Math" panose="02040503050406030204" pitchFamily="18" charset="0"/>
                        </a:rPr>
                        <m:t>=</m:t>
                      </m:r>
                      <m:sSub>
                        <m:sSubPr>
                          <m:ctrlPr>
                            <a:rPr lang="en-US" sz="3600" i="1">
                              <a:solidFill>
                                <a:srgbClr val="009051"/>
                              </a:solidFill>
                              <a:latin typeface="Cambria Math" panose="02040503050406030204" pitchFamily="18" charset="0"/>
                            </a:rPr>
                          </m:ctrlPr>
                        </m:sSubPr>
                        <m:e>
                          <m:r>
                            <a:rPr lang="en-US" sz="3600" i="1">
                              <a:solidFill>
                                <a:srgbClr val="009051"/>
                              </a:solidFill>
                              <a:latin typeface="Cambria Math" panose="02040503050406030204" pitchFamily="18" charset="0"/>
                            </a:rPr>
                            <m:t>𝑉</m:t>
                          </m:r>
                        </m:e>
                        <m:sub>
                          <m:r>
                            <a:rPr lang="en-US" sz="3600" i="1">
                              <a:solidFill>
                                <a:srgbClr val="009051"/>
                              </a:solidFill>
                              <a:latin typeface="Cambria Math" panose="02040503050406030204" pitchFamily="18" charset="0"/>
                            </a:rPr>
                            <m:t>𝑐𝑚𝑎𝑥</m:t>
                          </m:r>
                        </m:sub>
                      </m:sSub>
                      <m:f>
                        <m:fPr>
                          <m:ctrlPr>
                            <a:rPr lang="en-US" sz="3600" i="1">
                              <a:solidFill>
                                <a:srgbClr val="009051"/>
                              </a:solidFill>
                              <a:latin typeface="Cambria Math" panose="02040503050406030204" pitchFamily="18" charset="0"/>
                            </a:rPr>
                          </m:ctrlPr>
                        </m:fPr>
                        <m:num>
                          <m:sSub>
                            <m:sSubPr>
                              <m:ctrlPr>
                                <a:rPr lang="en-US" sz="3600" i="1" smtClean="0">
                                  <a:solidFill>
                                    <a:srgbClr val="009051"/>
                                  </a:solidFill>
                                  <a:latin typeface="Cambria Math" panose="02040503050406030204" pitchFamily="18" charset="0"/>
                                </a:rPr>
                              </m:ctrlPr>
                            </m:sSubPr>
                            <m:e>
                              <m:r>
                                <a:rPr lang="en-US" sz="3600" b="0" i="1" smtClean="0">
                                  <a:solidFill>
                                    <a:srgbClr val="009051"/>
                                  </a:solidFill>
                                  <a:latin typeface="Cambria Math" panose="02040503050406030204" pitchFamily="18" charset="0"/>
                                </a:rPr>
                                <m:t>𝑐</m:t>
                              </m:r>
                            </m:e>
                            <m:sub>
                              <m:r>
                                <a:rPr lang="en-US" sz="3600" b="0" i="1" smtClean="0">
                                  <a:solidFill>
                                    <a:srgbClr val="009051"/>
                                  </a:solidFill>
                                  <a:latin typeface="Cambria Math" panose="02040503050406030204" pitchFamily="18" charset="0"/>
                                </a:rPr>
                                <m:t>𝑖</m:t>
                              </m:r>
                            </m:sub>
                          </m:sSub>
                          <m:r>
                            <a:rPr lang="en-US" sz="3600" i="1">
                              <a:solidFill>
                                <a:srgbClr val="009051"/>
                              </a:solidFill>
                              <a:latin typeface="Cambria Math" panose="02040503050406030204" pitchFamily="18" charset="0"/>
                            </a:rPr>
                            <m:t>−</m:t>
                          </m:r>
                          <m:sSup>
                            <m:sSupPr>
                              <m:ctrlPr>
                                <a:rPr lang="en-US" sz="3600" i="1">
                                  <a:solidFill>
                                    <a:srgbClr val="009051"/>
                                  </a:solidFill>
                                  <a:latin typeface="Cambria Math" panose="02040503050406030204" pitchFamily="18" charset="0"/>
                                </a:rPr>
                              </m:ctrlPr>
                            </m:sSupPr>
                            <m:e>
                              <m:r>
                                <m:rPr>
                                  <m:sty m:val="p"/>
                                </m:rPr>
                                <a:rPr lang="en-US" sz="3600">
                                  <a:solidFill>
                                    <a:srgbClr val="009051"/>
                                  </a:solidFill>
                                  <a:latin typeface="Cambria Math" panose="02040503050406030204" pitchFamily="18" charset="0"/>
                                </a:rPr>
                                <m:t>Γ</m:t>
                              </m:r>
                            </m:e>
                            <m:sup>
                              <m:r>
                                <a:rPr lang="en-US" sz="3600" i="1">
                                  <a:solidFill>
                                    <a:srgbClr val="009051"/>
                                  </a:solidFill>
                                  <a:latin typeface="Cambria Math" panose="02040503050406030204" pitchFamily="18" charset="0"/>
                                </a:rPr>
                                <m:t>∗</m:t>
                              </m:r>
                            </m:sup>
                          </m:sSup>
                        </m:num>
                        <m:den>
                          <m:sSub>
                            <m:sSubPr>
                              <m:ctrlPr>
                                <a:rPr lang="en-US" sz="3600" i="1" smtClean="0">
                                  <a:solidFill>
                                    <a:srgbClr val="009051"/>
                                  </a:solidFill>
                                  <a:latin typeface="Cambria Math" panose="02040503050406030204" pitchFamily="18" charset="0"/>
                                </a:rPr>
                              </m:ctrlPr>
                            </m:sSubPr>
                            <m:e>
                              <m:r>
                                <a:rPr lang="en-US" sz="3600" b="0" i="1" smtClean="0">
                                  <a:solidFill>
                                    <a:srgbClr val="009051"/>
                                  </a:solidFill>
                                  <a:latin typeface="Cambria Math" panose="02040503050406030204" pitchFamily="18" charset="0"/>
                                </a:rPr>
                                <m:t>𝑐</m:t>
                              </m:r>
                            </m:e>
                            <m:sub>
                              <m:r>
                                <a:rPr lang="en-US" sz="3600" b="0" i="1" smtClean="0">
                                  <a:solidFill>
                                    <a:srgbClr val="009051"/>
                                  </a:solidFill>
                                  <a:latin typeface="Cambria Math" panose="02040503050406030204" pitchFamily="18" charset="0"/>
                                </a:rPr>
                                <m:t>𝑖</m:t>
                              </m:r>
                            </m:sub>
                          </m:sSub>
                          <m:r>
                            <a:rPr lang="en-US" sz="3600" i="1">
                              <a:solidFill>
                                <a:srgbClr val="009051"/>
                              </a:solidFill>
                              <a:latin typeface="Cambria Math" panose="02040503050406030204" pitchFamily="18" charset="0"/>
                            </a:rPr>
                            <m:t>+</m:t>
                          </m:r>
                          <m:r>
                            <a:rPr lang="en-US" sz="3600" i="1">
                              <a:solidFill>
                                <a:srgbClr val="009051"/>
                              </a:solidFill>
                              <a:latin typeface="Cambria Math" panose="02040503050406030204" pitchFamily="18" charset="0"/>
                            </a:rPr>
                            <m:t>𝐾</m:t>
                          </m:r>
                        </m:den>
                      </m:f>
                    </m:oMath>
                  </m:oMathPara>
                </a14:m>
                <a:endParaRPr lang="en-US" sz="3600" dirty="0">
                  <a:solidFill>
                    <a:srgbClr val="009051"/>
                  </a:solidFill>
                </a:endParaRPr>
              </a:p>
            </p:txBody>
          </p:sp>
        </mc:Choice>
        <mc:Fallback xmlns="">
          <p:sp>
            <p:nvSpPr>
              <p:cNvPr id="5" name="Rectangle 4">
                <a:extLst>
                  <a:ext uri="{FF2B5EF4-FFF2-40B4-BE49-F238E27FC236}">
                    <a16:creationId xmlns:a16="http://schemas.microsoft.com/office/drawing/2014/main" id="{726ECAD4-27AF-6447-A053-4ACEFC7E71E3}"/>
                  </a:ext>
                </a:extLst>
              </p:cNvPr>
              <p:cNvSpPr>
                <a:spLocks noRot="1" noChangeAspect="1" noMove="1" noResize="1" noEditPoints="1" noAdjustHandles="1" noChangeArrowheads="1" noChangeShapeType="1" noTextEdit="1"/>
              </p:cNvSpPr>
              <p:nvPr/>
            </p:nvSpPr>
            <p:spPr>
              <a:xfrm>
                <a:off x="2274408" y="3920201"/>
                <a:ext cx="5806911" cy="1242904"/>
              </a:xfrm>
              <a:prstGeom prst="rect">
                <a:avLst/>
              </a:prstGeom>
              <a:blipFill>
                <a:blip r:embed="rId3"/>
                <a:stretch>
                  <a:fillRect b="-404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0560A2EB-CD0A-4D47-B41A-747CC98DFA9A}"/>
                  </a:ext>
                </a:extLst>
              </p:cNvPr>
              <p:cNvSpPr/>
              <p:nvPr/>
            </p:nvSpPr>
            <p:spPr>
              <a:xfrm>
                <a:off x="4661683" y="2566524"/>
                <a:ext cx="1821524" cy="69089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3600" i="1" smtClean="0">
                              <a:solidFill>
                                <a:srgbClr val="009051"/>
                              </a:solidFill>
                              <a:latin typeface="Cambria Math" panose="02040503050406030204" pitchFamily="18" charset="0"/>
                            </a:rPr>
                          </m:ctrlPr>
                        </m:sSubPr>
                        <m:e>
                          <m:r>
                            <a:rPr lang="en-US" sz="3600" i="1">
                              <a:solidFill>
                                <a:srgbClr val="009051"/>
                              </a:solidFill>
                              <a:latin typeface="Cambria Math" panose="02040503050406030204" pitchFamily="18" charset="0"/>
                            </a:rPr>
                            <m:t>𝐴</m:t>
                          </m:r>
                        </m:e>
                        <m:sub>
                          <m:r>
                            <a:rPr lang="en-US" sz="3600" i="1">
                              <a:solidFill>
                                <a:srgbClr val="009051"/>
                              </a:solidFill>
                              <a:latin typeface="Cambria Math" panose="02040503050406030204" pitchFamily="18" charset="0"/>
                            </a:rPr>
                            <m:t>𝑐</m:t>
                          </m:r>
                        </m:sub>
                      </m:sSub>
                      <m:r>
                        <a:rPr lang="en-US" sz="3600" i="0">
                          <a:solidFill>
                            <a:srgbClr val="009051"/>
                          </a:solidFill>
                          <a:latin typeface="Cambria Math" panose="02040503050406030204" pitchFamily="18" charset="0"/>
                        </a:rPr>
                        <m:t>=</m:t>
                      </m:r>
                      <m:sSub>
                        <m:sSubPr>
                          <m:ctrlPr>
                            <a:rPr lang="en-US" sz="3600" i="1" smtClean="0">
                              <a:solidFill>
                                <a:srgbClr val="009051"/>
                              </a:solidFill>
                              <a:effectLst/>
                              <a:latin typeface="Cambria Math" panose="02040503050406030204" pitchFamily="18" charset="0"/>
                            </a:rPr>
                          </m:ctrlPr>
                        </m:sSubPr>
                        <m:e>
                          <m:r>
                            <a:rPr lang="en-US" sz="3600" i="1">
                              <a:solidFill>
                                <a:srgbClr val="009051"/>
                              </a:solidFill>
                              <a:latin typeface="Cambria Math" panose="02040503050406030204" pitchFamily="18" charset="0"/>
                              <a:ea typeface="Calibri" panose="020F0502020204030204" pitchFamily="34" charset="0"/>
                              <a:cs typeface="Times New Roman" panose="02020603050405020304" pitchFamily="18" charset="0"/>
                            </a:rPr>
                            <m:t>𝐴</m:t>
                          </m:r>
                        </m:e>
                        <m:sub>
                          <m:r>
                            <a:rPr lang="en-US" sz="3600" i="1">
                              <a:solidFill>
                                <a:srgbClr val="009051"/>
                              </a:solidFill>
                              <a:latin typeface="Cambria Math" panose="02040503050406030204" pitchFamily="18" charset="0"/>
                              <a:ea typeface="Calibri" panose="020F0502020204030204" pitchFamily="34" charset="0"/>
                              <a:cs typeface="Times New Roman" panose="02020603050405020304" pitchFamily="18" charset="0"/>
                            </a:rPr>
                            <m:t>𝑗</m:t>
                          </m:r>
                        </m:sub>
                      </m:sSub>
                    </m:oMath>
                  </m:oMathPara>
                </a14:m>
                <a:endParaRPr lang="en-US" sz="3600" dirty="0">
                  <a:solidFill>
                    <a:srgbClr val="009051"/>
                  </a:solidFill>
                </a:endParaRPr>
              </a:p>
            </p:txBody>
          </p:sp>
        </mc:Choice>
        <mc:Fallback xmlns="">
          <p:sp>
            <p:nvSpPr>
              <p:cNvPr id="14" name="Rectangle 13">
                <a:extLst>
                  <a:ext uri="{FF2B5EF4-FFF2-40B4-BE49-F238E27FC236}">
                    <a16:creationId xmlns:a16="http://schemas.microsoft.com/office/drawing/2014/main" id="{0560A2EB-CD0A-4D47-B41A-747CC98DFA9A}"/>
                  </a:ext>
                </a:extLst>
              </p:cNvPr>
              <p:cNvSpPr>
                <a:spLocks noRot="1" noChangeAspect="1" noMove="1" noResize="1" noEditPoints="1" noAdjustHandles="1" noChangeArrowheads="1" noChangeShapeType="1" noTextEdit="1"/>
              </p:cNvSpPr>
              <p:nvPr/>
            </p:nvSpPr>
            <p:spPr>
              <a:xfrm>
                <a:off x="4661683" y="2566524"/>
                <a:ext cx="1821524" cy="690895"/>
              </a:xfrm>
              <a:prstGeom prst="rect">
                <a:avLst/>
              </a:prstGeom>
              <a:blipFill>
                <a:blip r:embed="rId4"/>
                <a:stretch>
                  <a:fillRect b="-14545"/>
                </a:stretch>
              </a:blipFill>
            </p:spPr>
            <p:txBody>
              <a:bodyPr/>
              <a:lstStyle/>
              <a:p>
                <a:r>
                  <a:rPr lang="en-US">
                    <a:noFill/>
                  </a:rPr>
                  <a:t> </a:t>
                </a:r>
              </a:p>
            </p:txBody>
          </p:sp>
        </mc:Fallback>
      </mc:AlternateContent>
    </p:spTree>
    <p:extLst>
      <p:ext uri="{BB962C8B-B14F-4D97-AF65-F5344CB8AC3E}">
        <p14:creationId xmlns:p14="http://schemas.microsoft.com/office/powerpoint/2010/main" val="7716598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Rearrange to solve for measurable traits </a:t>
            </a:r>
          </a:p>
        </p:txBody>
      </p:sp>
      <p:sp>
        <p:nvSpPr>
          <p:cNvPr id="4" name="TextBox 3"/>
          <p:cNvSpPr txBox="1"/>
          <p:nvPr/>
        </p:nvSpPr>
        <p:spPr>
          <a:xfrm>
            <a:off x="838200" y="2196498"/>
            <a:ext cx="9310754" cy="3416320"/>
          </a:xfrm>
          <a:prstGeom prst="rect">
            <a:avLst/>
          </a:prstGeom>
          <a:noFill/>
        </p:spPr>
        <p:txBody>
          <a:bodyPr wrap="none" rtlCol="0">
            <a:spAutoFit/>
          </a:bodyPr>
          <a:lstStyle/>
          <a:p>
            <a:r>
              <a:rPr lang="en-US" sz="7200" i="1" dirty="0" err="1">
                <a:solidFill>
                  <a:srgbClr val="009051"/>
                </a:solidFill>
              </a:rPr>
              <a:t>V</a:t>
            </a:r>
            <a:r>
              <a:rPr lang="en-US" sz="7200" baseline="-25000" dirty="0" err="1">
                <a:solidFill>
                  <a:srgbClr val="009051"/>
                </a:solidFill>
              </a:rPr>
              <a:t>cmax</a:t>
            </a:r>
            <a:r>
              <a:rPr lang="en-US" sz="7200" baseline="-25000" dirty="0">
                <a:solidFill>
                  <a:srgbClr val="009051"/>
                </a:solidFill>
              </a:rPr>
              <a:t> </a:t>
            </a:r>
            <a:r>
              <a:rPr lang="en-US" sz="7200" dirty="0">
                <a:solidFill>
                  <a:srgbClr val="009051"/>
                </a:solidFill>
              </a:rPr>
              <a:t>= </a:t>
            </a:r>
            <a:r>
              <a:rPr lang="en-US" sz="7200" i="1" dirty="0">
                <a:solidFill>
                  <a:srgbClr val="009051"/>
                </a:solidFill>
              </a:rPr>
              <a:t>f </a:t>
            </a:r>
            <a:r>
              <a:rPr lang="en-US" sz="7200" dirty="0">
                <a:solidFill>
                  <a:srgbClr val="009051"/>
                </a:solidFill>
              </a:rPr>
              <a:t>{</a:t>
            </a:r>
            <a:r>
              <a:rPr lang="el-GR" sz="7200" dirty="0">
                <a:solidFill>
                  <a:srgbClr val="009051"/>
                </a:solidFill>
              </a:rPr>
              <a:t>Φ</a:t>
            </a:r>
            <a:r>
              <a:rPr lang="en-US" sz="7200" baseline="-25000" dirty="0" err="1">
                <a:solidFill>
                  <a:srgbClr val="009051"/>
                </a:solidFill>
              </a:rPr>
              <a:t>psII</a:t>
            </a:r>
            <a:r>
              <a:rPr lang="en-US" sz="7200" dirty="0">
                <a:solidFill>
                  <a:srgbClr val="009051"/>
                </a:solidFill>
              </a:rPr>
              <a:t>,</a:t>
            </a:r>
            <a:r>
              <a:rPr lang="el-GR" sz="7200" dirty="0">
                <a:solidFill>
                  <a:srgbClr val="009051"/>
                </a:solidFill>
              </a:rPr>
              <a:t> </a:t>
            </a:r>
            <a:r>
              <a:rPr lang="en-US" sz="7200" dirty="0">
                <a:solidFill>
                  <a:srgbClr val="009051"/>
                </a:solidFill>
              </a:rPr>
              <a:t>light, T, </a:t>
            </a:r>
            <a:r>
              <a:rPr lang="en-US" sz="7200" i="1" dirty="0">
                <a:solidFill>
                  <a:srgbClr val="009051"/>
                </a:solidFill>
              </a:rPr>
              <a:t>c</a:t>
            </a:r>
            <a:r>
              <a:rPr lang="en-US" sz="7200" baseline="-25000" dirty="0">
                <a:solidFill>
                  <a:srgbClr val="009051"/>
                </a:solidFill>
              </a:rPr>
              <a:t>i</a:t>
            </a:r>
            <a:r>
              <a:rPr lang="en-US" sz="7200" dirty="0">
                <a:solidFill>
                  <a:srgbClr val="009051"/>
                </a:solidFill>
              </a:rPr>
              <a:t>}</a:t>
            </a:r>
          </a:p>
          <a:p>
            <a:r>
              <a:rPr lang="en-US" sz="7200" i="1" dirty="0" err="1">
                <a:solidFill>
                  <a:srgbClr val="009051"/>
                </a:solidFill>
              </a:rPr>
              <a:t>J</a:t>
            </a:r>
            <a:r>
              <a:rPr lang="en-US" sz="7200" baseline="-25000" dirty="0" err="1">
                <a:solidFill>
                  <a:srgbClr val="009051"/>
                </a:solidFill>
              </a:rPr>
              <a:t>max</a:t>
            </a:r>
            <a:r>
              <a:rPr lang="en-US" sz="7200" baseline="-25000" dirty="0">
                <a:solidFill>
                  <a:srgbClr val="009051"/>
                </a:solidFill>
              </a:rPr>
              <a:t> </a:t>
            </a:r>
            <a:r>
              <a:rPr lang="en-US" sz="7200" dirty="0">
                <a:solidFill>
                  <a:srgbClr val="009051"/>
                </a:solidFill>
              </a:rPr>
              <a:t>= </a:t>
            </a:r>
            <a:r>
              <a:rPr lang="en-US" sz="7200" i="1" dirty="0">
                <a:solidFill>
                  <a:srgbClr val="009051"/>
                </a:solidFill>
              </a:rPr>
              <a:t>f </a:t>
            </a:r>
            <a:r>
              <a:rPr lang="en-US" sz="7200" dirty="0">
                <a:solidFill>
                  <a:srgbClr val="009051"/>
                </a:solidFill>
              </a:rPr>
              <a:t>{</a:t>
            </a:r>
            <a:r>
              <a:rPr lang="el-GR" sz="7200" dirty="0">
                <a:solidFill>
                  <a:srgbClr val="009051"/>
                </a:solidFill>
              </a:rPr>
              <a:t>Φ</a:t>
            </a:r>
            <a:r>
              <a:rPr lang="en-US" sz="7200" baseline="-25000" dirty="0" err="1">
                <a:solidFill>
                  <a:srgbClr val="009051"/>
                </a:solidFill>
              </a:rPr>
              <a:t>psII</a:t>
            </a:r>
            <a:r>
              <a:rPr lang="en-US" sz="7200" dirty="0">
                <a:solidFill>
                  <a:srgbClr val="009051"/>
                </a:solidFill>
              </a:rPr>
              <a:t>,</a:t>
            </a:r>
            <a:r>
              <a:rPr lang="el-GR" sz="7200" dirty="0">
                <a:solidFill>
                  <a:srgbClr val="009051"/>
                </a:solidFill>
              </a:rPr>
              <a:t> </a:t>
            </a:r>
            <a:r>
              <a:rPr lang="en-US" sz="7200" dirty="0">
                <a:solidFill>
                  <a:srgbClr val="009051"/>
                </a:solidFill>
              </a:rPr>
              <a:t>light, T, </a:t>
            </a:r>
            <a:r>
              <a:rPr lang="en-US" sz="7200" i="1" dirty="0">
                <a:solidFill>
                  <a:srgbClr val="009051"/>
                </a:solidFill>
              </a:rPr>
              <a:t>c</a:t>
            </a:r>
            <a:r>
              <a:rPr lang="en-US" sz="7200" baseline="-25000" dirty="0">
                <a:solidFill>
                  <a:srgbClr val="009051"/>
                </a:solidFill>
              </a:rPr>
              <a:t>i</a:t>
            </a:r>
            <a:r>
              <a:rPr lang="en-US" sz="7200" dirty="0">
                <a:solidFill>
                  <a:srgbClr val="009051"/>
                </a:solidFill>
              </a:rPr>
              <a:t>}</a:t>
            </a:r>
          </a:p>
          <a:p>
            <a:r>
              <a:rPr lang="en-US" sz="7200" i="1" dirty="0" err="1">
                <a:solidFill>
                  <a:srgbClr val="009051"/>
                </a:solidFill>
              </a:rPr>
              <a:t>J</a:t>
            </a:r>
            <a:r>
              <a:rPr lang="en-US" sz="7200" baseline="-25000" dirty="0" err="1">
                <a:solidFill>
                  <a:srgbClr val="009051"/>
                </a:solidFill>
              </a:rPr>
              <a:t>max</a:t>
            </a:r>
            <a:r>
              <a:rPr lang="en-US" sz="7200" baseline="-25000" dirty="0">
                <a:solidFill>
                  <a:srgbClr val="009051"/>
                </a:solidFill>
              </a:rPr>
              <a:t> </a:t>
            </a:r>
            <a:r>
              <a:rPr lang="en-US" sz="7200" dirty="0">
                <a:solidFill>
                  <a:srgbClr val="009051"/>
                </a:solidFill>
              </a:rPr>
              <a:t>/</a:t>
            </a:r>
            <a:r>
              <a:rPr lang="en-US" sz="7200" i="1" dirty="0" err="1">
                <a:solidFill>
                  <a:srgbClr val="009051"/>
                </a:solidFill>
              </a:rPr>
              <a:t>V</a:t>
            </a:r>
            <a:r>
              <a:rPr lang="en-US" sz="7200" baseline="-25000" dirty="0" err="1">
                <a:solidFill>
                  <a:srgbClr val="009051"/>
                </a:solidFill>
              </a:rPr>
              <a:t>cmax</a:t>
            </a:r>
            <a:r>
              <a:rPr lang="en-US" sz="7200" baseline="-25000" dirty="0">
                <a:solidFill>
                  <a:srgbClr val="009051"/>
                </a:solidFill>
              </a:rPr>
              <a:t> </a:t>
            </a:r>
            <a:r>
              <a:rPr lang="en-US" sz="7200" dirty="0">
                <a:solidFill>
                  <a:srgbClr val="009051"/>
                </a:solidFill>
              </a:rPr>
              <a:t>= </a:t>
            </a:r>
            <a:r>
              <a:rPr lang="en-US" sz="7200" i="1" dirty="0">
                <a:solidFill>
                  <a:srgbClr val="009051"/>
                </a:solidFill>
              </a:rPr>
              <a:t>f </a:t>
            </a:r>
            <a:r>
              <a:rPr lang="en-US" sz="7200" dirty="0">
                <a:solidFill>
                  <a:srgbClr val="009051"/>
                </a:solidFill>
              </a:rPr>
              <a:t>{T, </a:t>
            </a:r>
            <a:r>
              <a:rPr lang="en-US" sz="7200" i="1" dirty="0">
                <a:solidFill>
                  <a:srgbClr val="009051"/>
                </a:solidFill>
              </a:rPr>
              <a:t>c</a:t>
            </a:r>
            <a:r>
              <a:rPr lang="en-US" sz="7200" baseline="-25000" dirty="0">
                <a:solidFill>
                  <a:srgbClr val="009051"/>
                </a:solidFill>
              </a:rPr>
              <a:t>i</a:t>
            </a:r>
            <a:r>
              <a:rPr lang="en-US" sz="7200" dirty="0">
                <a:solidFill>
                  <a:srgbClr val="009051"/>
                </a:solidFill>
              </a:rPr>
              <a:t>}</a:t>
            </a:r>
          </a:p>
        </p:txBody>
      </p:sp>
      <p:grpSp>
        <p:nvGrpSpPr>
          <p:cNvPr id="5" name="Group 4"/>
          <p:cNvGrpSpPr/>
          <p:nvPr/>
        </p:nvGrpSpPr>
        <p:grpSpPr>
          <a:xfrm>
            <a:off x="8081319" y="-4207"/>
            <a:ext cx="4110681" cy="369332"/>
            <a:chOff x="8081319" y="-4207"/>
            <a:chExt cx="4110681" cy="369332"/>
          </a:xfrm>
        </p:grpSpPr>
        <p:sp>
          <p:nvSpPr>
            <p:cNvPr id="6" name="TextBox 5"/>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7" name="Picture 6"/>
            <p:cNvPicPr>
              <a:picLocks noChangeAspect="1"/>
            </p:cNvPicPr>
            <p:nvPr/>
          </p:nvPicPr>
          <p:blipFill>
            <a:blip r:embed="rId2"/>
            <a:stretch>
              <a:fillRect/>
            </a:stretch>
          </p:blipFill>
          <p:spPr>
            <a:xfrm>
              <a:off x="11925170" y="71620"/>
              <a:ext cx="266830" cy="217677"/>
            </a:xfrm>
            <a:prstGeom prst="rect">
              <a:avLst/>
            </a:prstGeom>
          </p:spPr>
        </p:pic>
      </p:grpSp>
      <p:sp>
        <p:nvSpPr>
          <p:cNvPr id="3" name="TextBox 2">
            <a:extLst>
              <a:ext uri="{FF2B5EF4-FFF2-40B4-BE49-F238E27FC236}">
                <a16:creationId xmlns:a16="http://schemas.microsoft.com/office/drawing/2014/main" id="{8E4D60A5-A44C-4D43-A1A0-6897AE32EC5F}"/>
              </a:ext>
            </a:extLst>
          </p:cNvPr>
          <p:cNvSpPr txBox="1"/>
          <p:nvPr/>
        </p:nvSpPr>
        <p:spPr>
          <a:xfrm>
            <a:off x="0" y="6488668"/>
            <a:ext cx="3362395" cy="369332"/>
          </a:xfrm>
          <a:prstGeom prst="rect">
            <a:avLst/>
          </a:prstGeom>
          <a:noFill/>
        </p:spPr>
        <p:txBody>
          <a:bodyPr wrap="none" rtlCol="0">
            <a:spAutoFit/>
          </a:bodyPr>
          <a:lstStyle/>
          <a:p>
            <a:r>
              <a:rPr lang="en-US" dirty="0"/>
              <a:t>Smith et al. (2019) </a:t>
            </a:r>
            <a:r>
              <a:rPr lang="en-US" i="1" dirty="0"/>
              <a:t>Ecology Letters</a:t>
            </a:r>
            <a:endParaRPr lang="en-US" dirty="0"/>
          </a:p>
        </p:txBody>
      </p:sp>
    </p:spTree>
    <p:extLst>
      <p:ext uri="{BB962C8B-B14F-4D97-AF65-F5344CB8AC3E}">
        <p14:creationId xmlns:p14="http://schemas.microsoft.com/office/powerpoint/2010/main" val="40216305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Rearrange to solve for measurable traits </a:t>
            </a:r>
          </a:p>
        </p:txBody>
      </p:sp>
      <p:sp>
        <p:nvSpPr>
          <p:cNvPr id="4" name="TextBox 3"/>
          <p:cNvSpPr txBox="1"/>
          <p:nvPr/>
        </p:nvSpPr>
        <p:spPr>
          <a:xfrm>
            <a:off x="838200" y="2196498"/>
            <a:ext cx="9310754" cy="3416320"/>
          </a:xfrm>
          <a:prstGeom prst="rect">
            <a:avLst/>
          </a:prstGeom>
          <a:noFill/>
        </p:spPr>
        <p:txBody>
          <a:bodyPr wrap="none" rtlCol="0">
            <a:spAutoFit/>
          </a:bodyPr>
          <a:lstStyle/>
          <a:p>
            <a:r>
              <a:rPr lang="en-US" sz="7200" i="1" dirty="0" err="1">
                <a:solidFill>
                  <a:srgbClr val="009051"/>
                </a:solidFill>
              </a:rPr>
              <a:t>V</a:t>
            </a:r>
            <a:r>
              <a:rPr lang="en-US" sz="7200" baseline="-25000" dirty="0" err="1">
                <a:solidFill>
                  <a:srgbClr val="009051"/>
                </a:solidFill>
              </a:rPr>
              <a:t>cmax</a:t>
            </a:r>
            <a:r>
              <a:rPr lang="en-US" sz="7200" baseline="-25000" dirty="0">
                <a:solidFill>
                  <a:srgbClr val="009051"/>
                </a:solidFill>
              </a:rPr>
              <a:t> </a:t>
            </a:r>
            <a:r>
              <a:rPr lang="en-US" sz="7200" dirty="0">
                <a:solidFill>
                  <a:srgbClr val="009051"/>
                </a:solidFill>
              </a:rPr>
              <a:t>= </a:t>
            </a:r>
            <a:r>
              <a:rPr lang="en-US" sz="7200" i="1" dirty="0">
                <a:solidFill>
                  <a:srgbClr val="009051"/>
                </a:solidFill>
              </a:rPr>
              <a:t>f </a:t>
            </a:r>
            <a:r>
              <a:rPr lang="en-US" sz="7200" dirty="0">
                <a:solidFill>
                  <a:srgbClr val="009051"/>
                </a:solidFill>
              </a:rPr>
              <a:t>{</a:t>
            </a:r>
            <a:r>
              <a:rPr lang="el-GR" sz="7200" b="1" dirty="0">
                <a:solidFill>
                  <a:srgbClr val="011893"/>
                </a:solidFill>
              </a:rPr>
              <a:t>Φ</a:t>
            </a:r>
            <a:r>
              <a:rPr lang="en-US" sz="7200" b="1" baseline="-25000" dirty="0" err="1">
                <a:solidFill>
                  <a:srgbClr val="011893"/>
                </a:solidFill>
              </a:rPr>
              <a:t>psII</a:t>
            </a:r>
            <a:r>
              <a:rPr lang="en-US" sz="7200" dirty="0">
                <a:solidFill>
                  <a:srgbClr val="009051"/>
                </a:solidFill>
              </a:rPr>
              <a:t>,</a:t>
            </a:r>
            <a:r>
              <a:rPr lang="el-GR" sz="7200" dirty="0">
                <a:solidFill>
                  <a:srgbClr val="009051"/>
                </a:solidFill>
              </a:rPr>
              <a:t> </a:t>
            </a:r>
            <a:r>
              <a:rPr lang="en-US" sz="7200" dirty="0">
                <a:solidFill>
                  <a:srgbClr val="009051"/>
                </a:solidFill>
              </a:rPr>
              <a:t>light, T, </a:t>
            </a:r>
            <a:r>
              <a:rPr lang="en-US" sz="7200" i="1" dirty="0">
                <a:solidFill>
                  <a:srgbClr val="009051"/>
                </a:solidFill>
              </a:rPr>
              <a:t>c</a:t>
            </a:r>
            <a:r>
              <a:rPr lang="en-US" sz="7200" baseline="-25000" dirty="0">
                <a:solidFill>
                  <a:srgbClr val="009051"/>
                </a:solidFill>
              </a:rPr>
              <a:t>i</a:t>
            </a:r>
            <a:r>
              <a:rPr lang="en-US" sz="7200" dirty="0">
                <a:solidFill>
                  <a:srgbClr val="009051"/>
                </a:solidFill>
              </a:rPr>
              <a:t>}</a:t>
            </a:r>
          </a:p>
          <a:p>
            <a:r>
              <a:rPr lang="en-US" sz="7200" i="1" dirty="0" err="1">
                <a:solidFill>
                  <a:srgbClr val="009051"/>
                </a:solidFill>
              </a:rPr>
              <a:t>J</a:t>
            </a:r>
            <a:r>
              <a:rPr lang="en-US" sz="7200" baseline="-25000" dirty="0" err="1">
                <a:solidFill>
                  <a:srgbClr val="009051"/>
                </a:solidFill>
              </a:rPr>
              <a:t>max</a:t>
            </a:r>
            <a:r>
              <a:rPr lang="en-US" sz="7200" baseline="-25000" dirty="0">
                <a:solidFill>
                  <a:srgbClr val="009051"/>
                </a:solidFill>
              </a:rPr>
              <a:t> </a:t>
            </a:r>
            <a:r>
              <a:rPr lang="en-US" sz="7200" dirty="0">
                <a:solidFill>
                  <a:srgbClr val="009051"/>
                </a:solidFill>
              </a:rPr>
              <a:t>= </a:t>
            </a:r>
            <a:r>
              <a:rPr lang="en-US" sz="7200" i="1" dirty="0">
                <a:solidFill>
                  <a:srgbClr val="009051"/>
                </a:solidFill>
              </a:rPr>
              <a:t>f </a:t>
            </a:r>
            <a:r>
              <a:rPr lang="en-US" sz="7200" dirty="0">
                <a:solidFill>
                  <a:srgbClr val="009051"/>
                </a:solidFill>
              </a:rPr>
              <a:t>{</a:t>
            </a:r>
            <a:r>
              <a:rPr lang="el-GR" sz="7200" b="1" dirty="0">
                <a:solidFill>
                  <a:srgbClr val="011893"/>
                </a:solidFill>
              </a:rPr>
              <a:t>Φ</a:t>
            </a:r>
            <a:r>
              <a:rPr lang="en-US" sz="7200" b="1" baseline="-25000" dirty="0" err="1">
                <a:solidFill>
                  <a:srgbClr val="011893"/>
                </a:solidFill>
              </a:rPr>
              <a:t>psII</a:t>
            </a:r>
            <a:r>
              <a:rPr lang="en-US" sz="7200" dirty="0">
                <a:solidFill>
                  <a:srgbClr val="009051"/>
                </a:solidFill>
              </a:rPr>
              <a:t>,</a:t>
            </a:r>
            <a:r>
              <a:rPr lang="el-GR" sz="7200" dirty="0">
                <a:solidFill>
                  <a:srgbClr val="009051"/>
                </a:solidFill>
              </a:rPr>
              <a:t> </a:t>
            </a:r>
            <a:r>
              <a:rPr lang="en-US" sz="7200" dirty="0">
                <a:solidFill>
                  <a:srgbClr val="009051"/>
                </a:solidFill>
              </a:rPr>
              <a:t>light, T, </a:t>
            </a:r>
            <a:r>
              <a:rPr lang="en-US" sz="7200" i="1" dirty="0">
                <a:solidFill>
                  <a:srgbClr val="009051"/>
                </a:solidFill>
              </a:rPr>
              <a:t>c</a:t>
            </a:r>
            <a:r>
              <a:rPr lang="en-US" sz="7200" baseline="-25000" dirty="0">
                <a:solidFill>
                  <a:srgbClr val="009051"/>
                </a:solidFill>
              </a:rPr>
              <a:t>i</a:t>
            </a:r>
            <a:r>
              <a:rPr lang="en-US" sz="7200" dirty="0">
                <a:solidFill>
                  <a:srgbClr val="009051"/>
                </a:solidFill>
              </a:rPr>
              <a:t>}</a:t>
            </a:r>
          </a:p>
          <a:p>
            <a:r>
              <a:rPr lang="en-US" sz="7200" i="1" dirty="0" err="1">
                <a:solidFill>
                  <a:srgbClr val="009051"/>
                </a:solidFill>
              </a:rPr>
              <a:t>J</a:t>
            </a:r>
            <a:r>
              <a:rPr lang="en-US" sz="7200" baseline="-25000" dirty="0" err="1">
                <a:solidFill>
                  <a:srgbClr val="009051"/>
                </a:solidFill>
              </a:rPr>
              <a:t>max</a:t>
            </a:r>
            <a:r>
              <a:rPr lang="en-US" sz="7200" baseline="-25000" dirty="0">
                <a:solidFill>
                  <a:srgbClr val="009051"/>
                </a:solidFill>
              </a:rPr>
              <a:t> </a:t>
            </a:r>
            <a:r>
              <a:rPr lang="en-US" sz="7200" dirty="0">
                <a:solidFill>
                  <a:srgbClr val="009051"/>
                </a:solidFill>
              </a:rPr>
              <a:t>/</a:t>
            </a:r>
            <a:r>
              <a:rPr lang="en-US" sz="7200" i="1" dirty="0" err="1">
                <a:solidFill>
                  <a:srgbClr val="009051"/>
                </a:solidFill>
              </a:rPr>
              <a:t>V</a:t>
            </a:r>
            <a:r>
              <a:rPr lang="en-US" sz="7200" baseline="-25000" dirty="0" err="1">
                <a:solidFill>
                  <a:srgbClr val="009051"/>
                </a:solidFill>
              </a:rPr>
              <a:t>cmax</a:t>
            </a:r>
            <a:r>
              <a:rPr lang="en-US" sz="7200" baseline="-25000" dirty="0">
                <a:solidFill>
                  <a:srgbClr val="009051"/>
                </a:solidFill>
              </a:rPr>
              <a:t> </a:t>
            </a:r>
            <a:r>
              <a:rPr lang="en-US" sz="7200" dirty="0">
                <a:solidFill>
                  <a:srgbClr val="009051"/>
                </a:solidFill>
              </a:rPr>
              <a:t>= </a:t>
            </a:r>
            <a:r>
              <a:rPr lang="en-US" sz="7200" i="1" dirty="0">
                <a:solidFill>
                  <a:srgbClr val="009051"/>
                </a:solidFill>
              </a:rPr>
              <a:t>f </a:t>
            </a:r>
            <a:r>
              <a:rPr lang="en-US" sz="7200" dirty="0">
                <a:solidFill>
                  <a:srgbClr val="009051"/>
                </a:solidFill>
              </a:rPr>
              <a:t>{T, </a:t>
            </a:r>
            <a:r>
              <a:rPr lang="en-US" sz="7200" i="1" dirty="0">
                <a:solidFill>
                  <a:srgbClr val="009051"/>
                </a:solidFill>
              </a:rPr>
              <a:t>c</a:t>
            </a:r>
            <a:r>
              <a:rPr lang="en-US" sz="7200" baseline="-25000" dirty="0">
                <a:solidFill>
                  <a:srgbClr val="009051"/>
                </a:solidFill>
              </a:rPr>
              <a:t>i</a:t>
            </a:r>
            <a:r>
              <a:rPr lang="en-US" sz="7200" dirty="0">
                <a:solidFill>
                  <a:srgbClr val="009051"/>
                </a:solidFill>
              </a:rPr>
              <a:t>}</a:t>
            </a:r>
          </a:p>
        </p:txBody>
      </p:sp>
      <p:grpSp>
        <p:nvGrpSpPr>
          <p:cNvPr id="5" name="Group 4"/>
          <p:cNvGrpSpPr/>
          <p:nvPr/>
        </p:nvGrpSpPr>
        <p:grpSpPr>
          <a:xfrm>
            <a:off x="8081319" y="-4207"/>
            <a:ext cx="4110681" cy="369332"/>
            <a:chOff x="8081319" y="-4207"/>
            <a:chExt cx="4110681" cy="369332"/>
          </a:xfrm>
        </p:grpSpPr>
        <p:sp>
          <p:nvSpPr>
            <p:cNvPr id="6" name="TextBox 5"/>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7" name="Picture 6"/>
            <p:cNvPicPr>
              <a:picLocks noChangeAspect="1"/>
            </p:cNvPicPr>
            <p:nvPr/>
          </p:nvPicPr>
          <p:blipFill>
            <a:blip r:embed="rId2"/>
            <a:stretch>
              <a:fillRect/>
            </a:stretch>
          </p:blipFill>
          <p:spPr>
            <a:xfrm>
              <a:off x="11925170" y="71620"/>
              <a:ext cx="266830" cy="217677"/>
            </a:xfrm>
            <a:prstGeom prst="rect">
              <a:avLst/>
            </a:prstGeom>
          </p:spPr>
        </p:pic>
      </p:grpSp>
      <p:sp>
        <p:nvSpPr>
          <p:cNvPr id="3" name="TextBox 2">
            <a:extLst>
              <a:ext uri="{FF2B5EF4-FFF2-40B4-BE49-F238E27FC236}">
                <a16:creationId xmlns:a16="http://schemas.microsoft.com/office/drawing/2014/main" id="{F272765F-472D-4449-B01D-020696A833DB}"/>
              </a:ext>
            </a:extLst>
          </p:cNvPr>
          <p:cNvSpPr txBox="1"/>
          <p:nvPr/>
        </p:nvSpPr>
        <p:spPr>
          <a:xfrm>
            <a:off x="8231798" y="5749296"/>
            <a:ext cx="3874330" cy="646331"/>
          </a:xfrm>
          <a:prstGeom prst="rect">
            <a:avLst/>
          </a:prstGeom>
          <a:noFill/>
          <a:ln>
            <a:solidFill>
              <a:srgbClr val="011893"/>
            </a:solidFill>
          </a:ln>
        </p:spPr>
        <p:txBody>
          <a:bodyPr wrap="none" rtlCol="0">
            <a:spAutoFit/>
          </a:bodyPr>
          <a:lstStyle/>
          <a:p>
            <a:r>
              <a:rPr lang="en-US" sz="3600" b="1" dirty="0">
                <a:solidFill>
                  <a:srgbClr val="011893"/>
                </a:solidFill>
              </a:rPr>
              <a:t>Empirically derived</a:t>
            </a:r>
          </a:p>
        </p:txBody>
      </p:sp>
      <p:sp>
        <p:nvSpPr>
          <p:cNvPr id="8" name="TextBox 7">
            <a:extLst>
              <a:ext uri="{FF2B5EF4-FFF2-40B4-BE49-F238E27FC236}">
                <a16:creationId xmlns:a16="http://schemas.microsoft.com/office/drawing/2014/main" id="{14A14641-3D06-F14C-9352-2F2C998315A2}"/>
              </a:ext>
            </a:extLst>
          </p:cNvPr>
          <p:cNvSpPr txBox="1"/>
          <p:nvPr/>
        </p:nvSpPr>
        <p:spPr>
          <a:xfrm>
            <a:off x="0" y="6488668"/>
            <a:ext cx="3362395" cy="369332"/>
          </a:xfrm>
          <a:prstGeom prst="rect">
            <a:avLst/>
          </a:prstGeom>
          <a:noFill/>
        </p:spPr>
        <p:txBody>
          <a:bodyPr wrap="none" rtlCol="0">
            <a:spAutoFit/>
          </a:bodyPr>
          <a:lstStyle/>
          <a:p>
            <a:r>
              <a:rPr lang="en-US" dirty="0"/>
              <a:t>Smith et al. (2019) </a:t>
            </a:r>
            <a:r>
              <a:rPr lang="en-US" i="1" dirty="0"/>
              <a:t>Ecology Letters</a:t>
            </a:r>
            <a:endParaRPr lang="en-US" dirty="0"/>
          </a:p>
        </p:txBody>
      </p:sp>
    </p:spTree>
    <p:extLst>
      <p:ext uri="{BB962C8B-B14F-4D97-AF65-F5344CB8AC3E}">
        <p14:creationId xmlns:p14="http://schemas.microsoft.com/office/powerpoint/2010/main" val="21192893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Predicting photosynthesis is important!</a:t>
            </a:r>
          </a:p>
        </p:txBody>
      </p:sp>
      <p:grpSp>
        <p:nvGrpSpPr>
          <p:cNvPr id="5" name="Group 4"/>
          <p:cNvGrpSpPr/>
          <p:nvPr/>
        </p:nvGrpSpPr>
        <p:grpSpPr>
          <a:xfrm>
            <a:off x="8081319" y="-4207"/>
            <a:ext cx="4110681" cy="369332"/>
            <a:chOff x="8081319" y="-4207"/>
            <a:chExt cx="4110681" cy="369332"/>
          </a:xfrm>
        </p:grpSpPr>
        <p:sp>
          <p:nvSpPr>
            <p:cNvPr id="3" name="TextBox 2"/>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4" name="Picture 3"/>
            <p:cNvPicPr>
              <a:picLocks noChangeAspect="1"/>
            </p:cNvPicPr>
            <p:nvPr/>
          </p:nvPicPr>
          <p:blipFill>
            <a:blip r:embed="rId2"/>
            <a:stretch>
              <a:fillRect/>
            </a:stretch>
          </p:blipFill>
          <p:spPr>
            <a:xfrm>
              <a:off x="11925170" y="71620"/>
              <a:ext cx="266830" cy="217677"/>
            </a:xfrm>
            <a:prstGeom prst="rect">
              <a:avLst/>
            </a:prstGeom>
          </p:spPr>
        </p:pic>
      </p:grpSp>
      <p:sp>
        <p:nvSpPr>
          <p:cNvPr id="6" name="TextBox 5"/>
          <p:cNvSpPr txBox="1"/>
          <p:nvPr/>
        </p:nvSpPr>
        <p:spPr>
          <a:xfrm>
            <a:off x="0" y="6488669"/>
            <a:ext cx="2264851" cy="369332"/>
          </a:xfrm>
          <a:prstGeom prst="rect">
            <a:avLst/>
          </a:prstGeom>
          <a:noFill/>
        </p:spPr>
        <p:txBody>
          <a:bodyPr wrap="none" rtlCol="0">
            <a:spAutoFit/>
          </a:bodyPr>
          <a:lstStyle/>
          <a:p>
            <a:r>
              <a:rPr lang="en-US"/>
              <a:t>Data from IPCC (2013)</a:t>
            </a:r>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81738" y="1119809"/>
            <a:ext cx="5738192" cy="5738192"/>
          </a:xfrm>
          <a:prstGeom prst="rect">
            <a:avLst/>
          </a:prstGeom>
        </p:spPr>
      </p:pic>
      <p:sp>
        <p:nvSpPr>
          <p:cNvPr id="8" name="Rectangle 7"/>
          <p:cNvSpPr/>
          <p:nvPr/>
        </p:nvSpPr>
        <p:spPr>
          <a:xfrm>
            <a:off x="4559643" y="2248930"/>
            <a:ext cx="531341" cy="3015048"/>
          </a:xfrm>
          <a:prstGeom prst="rect">
            <a:avLst/>
          </a:prstGeom>
          <a:noFill/>
          <a:ln w="76200">
            <a:solidFill>
              <a:srgbClr val="0118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11893"/>
              </a:solidFill>
            </a:endParaRPr>
          </a:p>
        </p:txBody>
      </p:sp>
      <p:sp>
        <p:nvSpPr>
          <p:cNvPr id="9" name="TextBox 8"/>
          <p:cNvSpPr txBox="1"/>
          <p:nvPr/>
        </p:nvSpPr>
        <p:spPr>
          <a:xfrm>
            <a:off x="6339016" y="2076040"/>
            <a:ext cx="2704202" cy="584775"/>
          </a:xfrm>
          <a:prstGeom prst="rect">
            <a:avLst/>
          </a:prstGeom>
          <a:solidFill>
            <a:schemeClr val="bg1"/>
          </a:solidFill>
          <a:ln>
            <a:noFill/>
          </a:ln>
        </p:spPr>
        <p:txBody>
          <a:bodyPr wrap="none" rtlCol="0">
            <a:spAutoFit/>
          </a:bodyPr>
          <a:lstStyle/>
          <a:p>
            <a:r>
              <a:rPr lang="en-US" sz="3200">
                <a:solidFill>
                  <a:srgbClr val="011893"/>
                </a:solidFill>
              </a:rPr>
              <a:t>Photosynthesis</a:t>
            </a:r>
          </a:p>
        </p:txBody>
      </p:sp>
      <p:cxnSp>
        <p:nvCxnSpPr>
          <p:cNvPr id="11" name="Straight Arrow Connector 10"/>
          <p:cNvCxnSpPr/>
          <p:nvPr/>
        </p:nvCxnSpPr>
        <p:spPr>
          <a:xfrm flipH="1">
            <a:off x="5090984" y="2445372"/>
            <a:ext cx="1223319" cy="0"/>
          </a:xfrm>
          <a:prstGeom prst="straightConnector1">
            <a:avLst/>
          </a:prstGeom>
          <a:ln w="76200">
            <a:solidFill>
              <a:srgbClr val="011893"/>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150898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Rearrange to solve for measurable traits </a:t>
            </a:r>
          </a:p>
        </p:txBody>
      </p:sp>
      <p:sp>
        <p:nvSpPr>
          <p:cNvPr id="4" name="TextBox 3"/>
          <p:cNvSpPr txBox="1"/>
          <p:nvPr/>
        </p:nvSpPr>
        <p:spPr>
          <a:xfrm>
            <a:off x="838200" y="2196498"/>
            <a:ext cx="9310754" cy="3416320"/>
          </a:xfrm>
          <a:prstGeom prst="rect">
            <a:avLst/>
          </a:prstGeom>
          <a:noFill/>
        </p:spPr>
        <p:txBody>
          <a:bodyPr wrap="none" rtlCol="0">
            <a:spAutoFit/>
          </a:bodyPr>
          <a:lstStyle/>
          <a:p>
            <a:r>
              <a:rPr lang="en-US" sz="7200" i="1" dirty="0" err="1">
                <a:solidFill>
                  <a:srgbClr val="009051"/>
                </a:solidFill>
              </a:rPr>
              <a:t>V</a:t>
            </a:r>
            <a:r>
              <a:rPr lang="en-US" sz="7200" baseline="-25000" dirty="0" err="1">
                <a:solidFill>
                  <a:srgbClr val="009051"/>
                </a:solidFill>
              </a:rPr>
              <a:t>cmax</a:t>
            </a:r>
            <a:r>
              <a:rPr lang="en-US" sz="7200" baseline="-25000" dirty="0">
                <a:solidFill>
                  <a:srgbClr val="009051"/>
                </a:solidFill>
              </a:rPr>
              <a:t> </a:t>
            </a:r>
            <a:r>
              <a:rPr lang="en-US" sz="7200" dirty="0">
                <a:solidFill>
                  <a:srgbClr val="009051"/>
                </a:solidFill>
              </a:rPr>
              <a:t>= </a:t>
            </a:r>
            <a:r>
              <a:rPr lang="en-US" sz="7200" i="1" dirty="0">
                <a:solidFill>
                  <a:srgbClr val="009051"/>
                </a:solidFill>
              </a:rPr>
              <a:t>f </a:t>
            </a:r>
            <a:r>
              <a:rPr lang="en-US" sz="7200" dirty="0">
                <a:solidFill>
                  <a:srgbClr val="009051"/>
                </a:solidFill>
              </a:rPr>
              <a:t>{</a:t>
            </a:r>
            <a:r>
              <a:rPr lang="el-GR" sz="7200" dirty="0">
                <a:solidFill>
                  <a:srgbClr val="009051"/>
                </a:solidFill>
              </a:rPr>
              <a:t>Φ</a:t>
            </a:r>
            <a:r>
              <a:rPr lang="en-US" sz="7200" baseline="-25000" dirty="0" err="1">
                <a:solidFill>
                  <a:srgbClr val="009051"/>
                </a:solidFill>
              </a:rPr>
              <a:t>psII</a:t>
            </a:r>
            <a:r>
              <a:rPr lang="en-US" sz="7200" dirty="0">
                <a:solidFill>
                  <a:srgbClr val="009051"/>
                </a:solidFill>
              </a:rPr>
              <a:t>,</a:t>
            </a:r>
            <a:r>
              <a:rPr lang="el-GR" sz="7200" dirty="0">
                <a:solidFill>
                  <a:srgbClr val="009051"/>
                </a:solidFill>
              </a:rPr>
              <a:t> </a:t>
            </a:r>
            <a:r>
              <a:rPr lang="en-US" sz="7200" b="1" dirty="0">
                <a:solidFill>
                  <a:srgbClr val="011893"/>
                </a:solidFill>
              </a:rPr>
              <a:t>light, T, </a:t>
            </a:r>
            <a:r>
              <a:rPr lang="en-US" sz="7200" b="1" i="1" dirty="0">
                <a:solidFill>
                  <a:srgbClr val="011893"/>
                </a:solidFill>
              </a:rPr>
              <a:t>c</a:t>
            </a:r>
            <a:r>
              <a:rPr lang="en-US" sz="7200" b="1" baseline="-25000" dirty="0">
                <a:solidFill>
                  <a:srgbClr val="011893"/>
                </a:solidFill>
              </a:rPr>
              <a:t>i</a:t>
            </a:r>
            <a:r>
              <a:rPr lang="en-US" sz="7200" dirty="0">
                <a:solidFill>
                  <a:srgbClr val="009051"/>
                </a:solidFill>
              </a:rPr>
              <a:t>}</a:t>
            </a:r>
          </a:p>
          <a:p>
            <a:r>
              <a:rPr lang="en-US" sz="7200" i="1" dirty="0" err="1">
                <a:solidFill>
                  <a:srgbClr val="009051"/>
                </a:solidFill>
              </a:rPr>
              <a:t>J</a:t>
            </a:r>
            <a:r>
              <a:rPr lang="en-US" sz="7200" baseline="-25000" dirty="0" err="1">
                <a:solidFill>
                  <a:srgbClr val="009051"/>
                </a:solidFill>
              </a:rPr>
              <a:t>max</a:t>
            </a:r>
            <a:r>
              <a:rPr lang="en-US" sz="7200" baseline="-25000" dirty="0">
                <a:solidFill>
                  <a:srgbClr val="009051"/>
                </a:solidFill>
              </a:rPr>
              <a:t> </a:t>
            </a:r>
            <a:r>
              <a:rPr lang="en-US" sz="7200" dirty="0">
                <a:solidFill>
                  <a:srgbClr val="009051"/>
                </a:solidFill>
              </a:rPr>
              <a:t>= </a:t>
            </a:r>
            <a:r>
              <a:rPr lang="en-US" sz="7200" i="1" dirty="0">
                <a:solidFill>
                  <a:srgbClr val="009051"/>
                </a:solidFill>
              </a:rPr>
              <a:t>f </a:t>
            </a:r>
            <a:r>
              <a:rPr lang="en-US" sz="7200" dirty="0">
                <a:solidFill>
                  <a:srgbClr val="009051"/>
                </a:solidFill>
              </a:rPr>
              <a:t>{</a:t>
            </a:r>
            <a:r>
              <a:rPr lang="el-GR" sz="7200" dirty="0">
                <a:solidFill>
                  <a:srgbClr val="009051"/>
                </a:solidFill>
              </a:rPr>
              <a:t>Φ</a:t>
            </a:r>
            <a:r>
              <a:rPr lang="en-US" sz="7200" baseline="-25000" dirty="0" err="1">
                <a:solidFill>
                  <a:srgbClr val="009051"/>
                </a:solidFill>
              </a:rPr>
              <a:t>psII</a:t>
            </a:r>
            <a:r>
              <a:rPr lang="en-US" sz="7200" dirty="0">
                <a:solidFill>
                  <a:srgbClr val="009051"/>
                </a:solidFill>
              </a:rPr>
              <a:t>,</a:t>
            </a:r>
            <a:r>
              <a:rPr lang="el-GR" sz="7200" dirty="0">
                <a:solidFill>
                  <a:srgbClr val="009051"/>
                </a:solidFill>
              </a:rPr>
              <a:t> </a:t>
            </a:r>
            <a:r>
              <a:rPr lang="en-US" sz="7200" b="1" dirty="0">
                <a:solidFill>
                  <a:srgbClr val="011893"/>
                </a:solidFill>
              </a:rPr>
              <a:t>light, T, </a:t>
            </a:r>
            <a:r>
              <a:rPr lang="en-US" sz="7200" b="1" i="1" dirty="0">
                <a:solidFill>
                  <a:srgbClr val="011893"/>
                </a:solidFill>
              </a:rPr>
              <a:t>c</a:t>
            </a:r>
            <a:r>
              <a:rPr lang="en-US" sz="7200" b="1" baseline="-25000" dirty="0">
                <a:solidFill>
                  <a:srgbClr val="011893"/>
                </a:solidFill>
              </a:rPr>
              <a:t>i</a:t>
            </a:r>
            <a:r>
              <a:rPr lang="en-US" sz="7200" dirty="0">
                <a:solidFill>
                  <a:srgbClr val="009051"/>
                </a:solidFill>
              </a:rPr>
              <a:t>}</a:t>
            </a:r>
          </a:p>
          <a:p>
            <a:r>
              <a:rPr lang="en-US" sz="7200" i="1" dirty="0" err="1">
                <a:solidFill>
                  <a:srgbClr val="009051"/>
                </a:solidFill>
              </a:rPr>
              <a:t>J</a:t>
            </a:r>
            <a:r>
              <a:rPr lang="en-US" sz="7200" baseline="-25000" dirty="0" err="1">
                <a:solidFill>
                  <a:srgbClr val="009051"/>
                </a:solidFill>
              </a:rPr>
              <a:t>max</a:t>
            </a:r>
            <a:r>
              <a:rPr lang="en-US" sz="7200" baseline="-25000" dirty="0">
                <a:solidFill>
                  <a:srgbClr val="009051"/>
                </a:solidFill>
              </a:rPr>
              <a:t> </a:t>
            </a:r>
            <a:r>
              <a:rPr lang="en-US" sz="7200" dirty="0">
                <a:solidFill>
                  <a:srgbClr val="009051"/>
                </a:solidFill>
              </a:rPr>
              <a:t>/</a:t>
            </a:r>
            <a:r>
              <a:rPr lang="en-US" sz="7200" i="1" dirty="0" err="1">
                <a:solidFill>
                  <a:srgbClr val="009051"/>
                </a:solidFill>
              </a:rPr>
              <a:t>V</a:t>
            </a:r>
            <a:r>
              <a:rPr lang="en-US" sz="7200" baseline="-25000" dirty="0" err="1">
                <a:solidFill>
                  <a:srgbClr val="009051"/>
                </a:solidFill>
              </a:rPr>
              <a:t>cmax</a:t>
            </a:r>
            <a:r>
              <a:rPr lang="en-US" sz="7200" baseline="-25000" dirty="0">
                <a:solidFill>
                  <a:srgbClr val="009051"/>
                </a:solidFill>
              </a:rPr>
              <a:t> </a:t>
            </a:r>
            <a:r>
              <a:rPr lang="en-US" sz="7200" dirty="0">
                <a:solidFill>
                  <a:srgbClr val="009051"/>
                </a:solidFill>
              </a:rPr>
              <a:t>= </a:t>
            </a:r>
            <a:r>
              <a:rPr lang="en-US" sz="7200" i="1" dirty="0">
                <a:solidFill>
                  <a:srgbClr val="009051"/>
                </a:solidFill>
              </a:rPr>
              <a:t>f </a:t>
            </a:r>
            <a:r>
              <a:rPr lang="en-US" sz="7200" dirty="0">
                <a:solidFill>
                  <a:srgbClr val="009051"/>
                </a:solidFill>
              </a:rPr>
              <a:t>{</a:t>
            </a:r>
            <a:r>
              <a:rPr lang="en-US" sz="7200" b="1" dirty="0">
                <a:solidFill>
                  <a:srgbClr val="011893"/>
                </a:solidFill>
              </a:rPr>
              <a:t>T, </a:t>
            </a:r>
            <a:r>
              <a:rPr lang="en-US" sz="7200" b="1" i="1" dirty="0">
                <a:solidFill>
                  <a:srgbClr val="011893"/>
                </a:solidFill>
              </a:rPr>
              <a:t>c</a:t>
            </a:r>
            <a:r>
              <a:rPr lang="en-US" sz="7200" b="1" baseline="-25000" dirty="0">
                <a:solidFill>
                  <a:srgbClr val="011893"/>
                </a:solidFill>
              </a:rPr>
              <a:t>i</a:t>
            </a:r>
            <a:r>
              <a:rPr lang="en-US" sz="7200" dirty="0">
                <a:solidFill>
                  <a:srgbClr val="009051"/>
                </a:solidFill>
              </a:rPr>
              <a:t>}</a:t>
            </a:r>
          </a:p>
        </p:txBody>
      </p:sp>
      <p:grpSp>
        <p:nvGrpSpPr>
          <p:cNvPr id="5" name="Group 4"/>
          <p:cNvGrpSpPr/>
          <p:nvPr/>
        </p:nvGrpSpPr>
        <p:grpSpPr>
          <a:xfrm>
            <a:off x="8081319" y="-4207"/>
            <a:ext cx="4110681" cy="369332"/>
            <a:chOff x="8081319" y="-4207"/>
            <a:chExt cx="4110681" cy="369332"/>
          </a:xfrm>
        </p:grpSpPr>
        <p:sp>
          <p:nvSpPr>
            <p:cNvPr id="6" name="TextBox 5"/>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7" name="Picture 6"/>
            <p:cNvPicPr>
              <a:picLocks noChangeAspect="1"/>
            </p:cNvPicPr>
            <p:nvPr/>
          </p:nvPicPr>
          <p:blipFill>
            <a:blip r:embed="rId2"/>
            <a:stretch>
              <a:fillRect/>
            </a:stretch>
          </p:blipFill>
          <p:spPr>
            <a:xfrm>
              <a:off x="11925170" y="71620"/>
              <a:ext cx="266830" cy="217677"/>
            </a:xfrm>
            <a:prstGeom prst="rect">
              <a:avLst/>
            </a:prstGeom>
          </p:spPr>
        </p:pic>
      </p:grpSp>
      <p:sp>
        <p:nvSpPr>
          <p:cNvPr id="8" name="TextBox 7">
            <a:extLst>
              <a:ext uri="{FF2B5EF4-FFF2-40B4-BE49-F238E27FC236}">
                <a16:creationId xmlns:a16="http://schemas.microsoft.com/office/drawing/2014/main" id="{51C9FFA6-A16B-E341-AE6A-C6C482BF465B}"/>
              </a:ext>
            </a:extLst>
          </p:cNvPr>
          <p:cNvSpPr txBox="1"/>
          <p:nvPr/>
        </p:nvSpPr>
        <p:spPr>
          <a:xfrm>
            <a:off x="6935261" y="5918292"/>
            <a:ext cx="4813690" cy="646331"/>
          </a:xfrm>
          <a:prstGeom prst="rect">
            <a:avLst/>
          </a:prstGeom>
          <a:noFill/>
          <a:ln>
            <a:solidFill>
              <a:srgbClr val="011893"/>
            </a:solidFill>
          </a:ln>
        </p:spPr>
        <p:txBody>
          <a:bodyPr wrap="none" rtlCol="0">
            <a:spAutoFit/>
          </a:bodyPr>
          <a:lstStyle/>
          <a:p>
            <a:r>
              <a:rPr lang="en-US" sz="3600" b="1" dirty="0">
                <a:solidFill>
                  <a:srgbClr val="011893"/>
                </a:solidFill>
              </a:rPr>
              <a:t>Environmental variables</a:t>
            </a:r>
          </a:p>
        </p:txBody>
      </p:sp>
      <p:sp>
        <p:nvSpPr>
          <p:cNvPr id="9" name="TextBox 8">
            <a:extLst>
              <a:ext uri="{FF2B5EF4-FFF2-40B4-BE49-F238E27FC236}">
                <a16:creationId xmlns:a16="http://schemas.microsoft.com/office/drawing/2014/main" id="{BA711B0F-F263-2145-94F0-DF15656E8F0D}"/>
              </a:ext>
            </a:extLst>
          </p:cNvPr>
          <p:cNvSpPr txBox="1"/>
          <p:nvPr/>
        </p:nvSpPr>
        <p:spPr>
          <a:xfrm>
            <a:off x="0" y="6488668"/>
            <a:ext cx="3362395" cy="369332"/>
          </a:xfrm>
          <a:prstGeom prst="rect">
            <a:avLst/>
          </a:prstGeom>
          <a:noFill/>
        </p:spPr>
        <p:txBody>
          <a:bodyPr wrap="none" rtlCol="0">
            <a:spAutoFit/>
          </a:bodyPr>
          <a:lstStyle/>
          <a:p>
            <a:r>
              <a:rPr lang="en-US" dirty="0"/>
              <a:t>Smith et al. (2019) </a:t>
            </a:r>
            <a:r>
              <a:rPr lang="en-US" i="1" dirty="0"/>
              <a:t>Ecology Letters</a:t>
            </a:r>
            <a:endParaRPr lang="en-US" dirty="0"/>
          </a:p>
        </p:txBody>
      </p:sp>
    </p:spTree>
    <p:extLst>
      <p:ext uri="{BB962C8B-B14F-4D97-AF65-F5344CB8AC3E}">
        <p14:creationId xmlns:p14="http://schemas.microsoft.com/office/powerpoint/2010/main" val="68842065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68A2CBC-A59C-A742-8865-998912639046}"/>
              </a:ext>
            </a:extLst>
          </p:cNvPr>
          <p:cNvPicPr>
            <a:picLocks noChangeAspect="1"/>
          </p:cNvPicPr>
          <p:nvPr/>
        </p:nvPicPr>
        <p:blipFill>
          <a:blip r:embed="rId2"/>
          <a:stretch>
            <a:fillRect/>
          </a:stretch>
        </p:blipFill>
        <p:spPr>
          <a:xfrm>
            <a:off x="827490" y="0"/>
            <a:ext cx="6388100" cy="6667500"/>
          </a:xfrm>
          <a:prstGeom prst="rect">
            <a:avLst/>
          </a:prstGeom>
        </p:spPr>
      </p:pic>
      <p:sp>
        <p:nvSpPr>
          <p:cNvPr id="4" name="TextBox 3">
            <a:extLst>
              <a:ext uri="{FF2B5EF4-FFF2-40B4-BE49-F238E27FC236}">
                <a16:creationId xmlns:a16="http://schemas.microsoft.com/office/drawing/2014/main" id="{1AF285EF-B54B-EC47-979F-5BC743D49492}"/>
              </a:ext>
            </a:extLst>
          </p:cNvPr>
          <p:cNvSpPr txBox="1"/>
          <p:nvPr/>
        </p:nvSpPr>
        <p:spPr>
          <a:xfrm>
            <a:off x="7942997" y="2129051"/>
            <a:ext cx="3753135" cy="2308324"/>
          </a:xfrm>
          <a:prstGeom prst="rect">
            <a:avLst/>
          </a:prstGeom>
          <a:noFill/>
        </p:spPr>
        <p:txBody>
          <a:bodyPr wrap="square" rtlCol="0">
            <a:spAutoFit/>
          </a:bodyPr>
          <a:lstStyle/>
          <a:p>
            <a:r>
              <a:rPr lang="en-US" sz="3600" i="1" dirty="0" err="1">
                <a:solidFill>
                  <a:srgbClr val="009051"/>
                </a:solidFill>
                <a:latin typeface="Calibri" panose="020F0502020204030204" pitchFamily="34" charset="0"/>
                <a:cs typeface="Calibri" panose="020F0502020204030204" pitchFamily="34" charset="0"/>
              </a:rPr>
              <a:t>V</a:t>
            </a:r>
            <a:r>
              <a:rPr lang="en-US" sz="3600" baseline="-25000" dirty="0" err="1">
                <a:solidFill>
                  <a:srgbClr val="009051"/>
                </a:solidFill>
                <a:latin typeface="Calibri" panose="020F0502020204030204" pitchFamily="34" charset="0"/>
                <a:cs typeface="Calibri" panose="020F0502020204030204" pitchFamily="34" charset="0"/>
              </a:rPr>
              <a:t>cmax</a:t>
            </a:r>
            <a:r>
              <a:rPr lang="en-US" sz="3600" dirty="0">
                <a:solidFill>
                  <a:srgbClr val="009051"/>
                </a:solidFill>
                <a:latin typeface="Calibri" panose="020F0502020204030204" pitchFamily="34" charset="0"/>
                <a:cs typeface="Calibri" panose="020F0502020204030204" pitchFamily="34" charset="0"/>
              </a:rPr>
              <a:t> increases with light because of greater electron transport</a:t>
            </a:r>
            <a:endParaRPr lang="en-US" sz="3600" dirty="0"/>
          </a:p>
        </p:txBody>
      </p:sp>
      <p:pic>
        <p:nvPicPr>
          <p:cNvPr id="5" name="Picture 4">
            <a:extLst>
              <a:ext uri="{FF2B5EF4-FFF2-40B4-BE49-F238E27FC236}">
                <a16:creationId xmlns:a16="http://schemas.microsoft.com/office/drawing/2014/main" id="{25E01B5F-4388-7E48-82AD-705B90516B17}"/>
              </a:ext>
            </a:extLst>
          </p:cNvPr>
          <p:cNvPicPr>
            <a:picLocks noChangeAspect="1"/>
          </p:cNvPicPr>
          <p:nvPr/>
        </p:nvPicPr>
        <p:blipFill>
          <a:blip r:embed="rId3"/>
          <a:stretch>
            <a:fillRect/>
          </a:stretch>
        </p:blipFill>
        <p:spPr>
          <a:xfrm>
            <a:off x="827490" y="0"/>
            <a:ext cx="6388100" cy="6667500"/>
          </a:xfrm>
          <a:prstGeom prst="rect">
            <a:avLst/>
          </a:prstGeom>
        </p:spPr>
      </p:pic>
      <p:grpSp>
        <p:nvGrpSpPr>
          <p:cNvPr id="6" name="Group 5">
            <a:extLst>
              <a:ext uri="{FF2B5EF4-FFF2-40B4-BE49-F238E27FC236}">
                <a16:creationId xmlns:a16="http://schemas.microsoft.com/office/drawing/2014/main" id="{F7A5F097-E421-C649-9E6F-8111908FCA4A}"/>
              </a:ext>
            </a:extLst>
          </p:cNvPr>
          <p:cNvGrpSpPr/>
          <p:nvPr/>
        </p:nvGrpSpPr>
        <p:grpSpPr>
          <a:xfrm>
            <a:off x="8081319" y="-4207"/>
            <a:ext cx="4110681" cy="369332"/>
            <a:chOff x="8081319" y="-4207"/>
            <a:chExt cx="4110681" cy="369332"/>
          </a:xfrm>
        </p:grpSpPr>
        <p:sp>
          <p:nvSpPr>
            <p:cNvPr id="7" name="TextBox 6">
              <a:extLst>
                <a:ext uri="{FF2B5EF4-FFF2-40B4-BE49-F238E27FC236}">
                  <a16:creationId xmlns:a16="http://schemas.microsoft.com/office/drawing/2014/main" id="{6B75E9AA-44B1-A949-AC0C-E602E8BE329D}"/>
                </a:ext>
              </a:extLst>
            </p:cNvPr>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8" name="Picture 7">
              <a:extLst>
                <a:ext uri="{FF2B5EF4-FFF2-40B4-BE49-F238E27FC236}">
                  <a16:creationId xmlns:a16="http://schemas.microsoft.com/office/drawing/2014/main" id="{8079299A-9300-264F-80F4-AF69880B4488}"/>
                </a:ext>
              </a:extLst>
            </p:cNvPr>
            <p:cNvPicPr>
              <a:picLocks noChangeAspect="1"/>
            </p:cNvPicPr>
            <p:nvPr/>
          </p:nvPicPr>
          <p:blipFill>
            <a:blip r:embed="rId4"/>
            <a:stretch>
              <a:fillRect/>
            </a:stretch>
          </p:blipFill>
          <p:spPr>
            <a:xfrm>
              <a:off x="11925170" y="71620"/>
              <a:ext cx="266830" cy="217677"/>
            </a:xfrm>
            <a:prstGeom prst="rect">
              <a:avLst/>
            </a:prstGeom>
          </p:spPr>
        </p:pic>
      </p:grpSp>
      <p:sp>
        <p:nvSpPr>
          <p:cNvPr id="9" name="TextBox 8">
            <a:extLst>
              <a:ext uri="{FF2B5EF4-FFF2-40B4-BE49-F238E27FC236}">
                <a16:creationId xmlns:a16="http://schemas.microsoft.com/office/drawing/2014/main" id="{72136AD6-3EA3-8A4F-A6B5-745C8B4C2B92}"/>
              </a:ext>
            </a:extLst>
          </p:cNvPr>
          <p:cNvSpPr txBox="1"/>
          <p:nvPr/>
        </p:nvSpPr>
        <p:spPr>
          <a:xfrm>
            <a:off x="0" y="6488668"/>
            <a:ext cx="3362395" cy="369332"/>
          </a:xfrm>
          <a:prstGeom prst="rect">
            <a:avLst/>
          </a:prstGeom>
          <a:noFill/>
        </p:spPr>
        <p:txBody>
          <a:bodyPr wrap="none" rtlCol="0">
            <a:spAutoFit/>
          </a:bodyPr>
          <a:lstStyle/>
          <a:p>
            <a:r>
              <a:rPr lang="en-US" dirty="0"/>
              <a:t>Smith et al. (2019) </a:t>
            </a:r>
            <a:r>
              <a:rPr lang="en-US" i="1" dirty="0"/>
              <a:t>Ecology Letters</a:t>
            </a:r>
            <a:endParaRPr lang="en-US" dirty="0"/>
          </a:p>
        </p:txBody>
      </p:sp>
    </p:spTree>
    <p:extLst>
      <p:ext uri="{BB962C8B-B14F-4D97-AF65-F5344CB8AC3E}">
        <p14:creationId xmlns:p14="http://schemas.microsoft.com/office/powerpoint/2010/main" val="122739663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68A2CBC-A59C-A742-8865-998912639046}"/>
              </a:ext>
            </a:extLst>
          </p:cNvPr>
          <p:cNvPicPr>
            <a:picLocks noChangeAspect="1"/>
          </p:cNvPicPr>
          <p:nvPr/>
        </p:nvPicPr>
        <p:blipFill>
          <a:blip r:embed="rId2"/>
          <a:stretch>
            <a:fillRect/>
          </a:stretch>
        </p:blipFill>
        <p:spPr>
          <a:xfrm>
            <a:off x="827490" y="0"/>
            <a:ext cx="6388100" cy="6667500"/>
          </a:xfrm>
          <a:prstGeom prst="rect">
            <a:avLst/>
          </a:prstGeom>
        </p:spPr>
      </p:pic>
      <p:sp>
        <p:nvSpPr>
          <p:cNvPr id="4" name="TextBox 3">
            <a:extLst>
              <a:ext uri="{FF2B5EF4-FFF2-40B4-BE49-F238E27FC236}">
                <a16:creationId xmlns:a16="http://schemas.microsoft.com/office/drawing/2014/main" id="{1AF285EF-B54B-EC47-979F-5BC743D49492}"/>
              </a:ext>
            </a:extLst>
          </p:cNvPr>
          <p:cNvSpPr txBox="1"/>
          <p:nvPr/>
        </p:nvSpPr>
        <p:spPr>
          <a:xfrm>
            <a:off x="7942997" y="2129051"/>
            <a:ext cx="3753135" cy="3416320"/>
          </a:xfrm>
          <a:prstGeom prst="rect">
            <a:avLst/>
          </a:prstGeom>
          <a:noFill/>
        </p:spPr>
        <p:txBody>
          <a:bodyPr wrap="square" rtlCol="0">
            <a:spAutoFit/>
          </a:bodyPr>
          <a:lstStyle/>
          <a:p>
            <a:r>
              <a:rPr lang="en-US" sz="3600" i="1" dirty="0" err="1">
                <a:solidFill>
                  <a:srgbClr val="009051"/>
                </a:solidFill>
                <a:latin typeface="Calibri" panose="020F0502020204030204" pitchFamily="34" charset="0"/>
                <a:cs typeface="Calibri" panose="020F0502020204030204" pitchFamily="34" charset="0"/>
              </a:rPr>
              <a:t>V</a:t>
            </a:r>
            <a:r>
              <a:rPr lang="en-US" sz="3600" baseline="-25000" dirty="0" err="1">
                <a:solidFill>
                  <a:srgbClr val="009051"/>
                </a:solidFill>
                <a:latin typeface="Calibri" panose="020F0502020204030204" pitchFamily="34" charset="0"/>
                <a:cs typeface="Calibri" panose="020F0502020204030204" pitchFamily="34" charset="0"/>
              </a:rPr>
              <a:t>cmax</a:t>
            </a:r>
            <a:r>
              <a:rPr lang="en-US" sz="3600" dirty="0">
                <a:solidFill>
                  <a:srgbClr val="009051"/>
                </a:solidFill>
                <a:latin typeface="Calibri" panose="020F0502020204030204" pitchFamily="34" charset="0"/>
                <a:cs typeface="Calibri" panose="020F0502020204030204" pitchFamily="34" charset="0"/>
              </a:rPr>
              <a:t> increases with temperature because of greater electron transport and photorespiration</a:t>
            </a:r>
            <a:endParaRPr lang="en-US" sz="3600" dirty="0"/>
          </a:p>
        </p:txBody>
      </p:sp>
      <p:pic>
        <p:nvPicPr>
          <p:cNvPr id="5" name="Picture 4">
            <a:extLst>
              <a:ext uri="{FF2B5EF4-FFF2-40B4-BE49-F238E27FC236}">
                <a16:creationId xmlns:a16="http://schemas.microsoft.com/office/drawing/2014/main" id="{25E01B5F-4388-7E48-82AD-705B90516B17}"/>
              </a:ext>
            </a:extLst>
          </p:cNvPr>
          <p:cNvPicPr>
            <a:picLocks noChangeAspect="1"/>
          </p:cNvPicPr>
          <p:nvPr/>
        </p:nvPicPr>
        <p:blipFill>
          <a:blip r:embed="rId3"/>
          <a:stretch>
            <a:fillRect/>
          </a:stretch>
        </p:blipFill>
        <p:spPr>
          <a:xfrm>
            <a:off x="827490" y="0"/>
            <a:ext cx="6388100" cy="6667500"/>
          </a:xfrm>
          <a:prstGeom prst="rect">
            <a:avLst/>
          </a:prstGeom>
        </p:spPr>
      </p:pic>
      <p:pic>
        <p:nvPicPr>
          <p:cNvPr id="6" name="Picture 5">
            <a:extLst>
              <a:ext uri="{FF2B5EF4-FFF2-40B4-BE49-F238E27FC236}">
                <a16:creationId xmlns:a16="http://schemas.microsoft.com/office/drawing/2014/main" id="{CDBAB3AB-AEE0-B84F-8789-FCF9462CF9E6}"/>
              </a:ext>
            </a:extLst>
          </p:cNvPr>
          <p:cNvPicPr>
            <a:picLocks noChangeAspect="1"/>
          </p:cNvPicPr>
          <p:nvPr/>
        </p:nvPicPr>
        <p:blipFill>
          <a:blip r:embed="rId4"/>
          <a:stretch>
            <a:fillRect/>
          </a:stretch>
        </p:blipFill>
        <p:spPr>
          <a:xfrm>
            <a:off x="827490" y="0"/>
            <a:ext cx="6388100" cy="6667500"/>
          </a:xfrm>
          <a:prstGeom prst="rect">
            <a:avLst/>
          </a:prstGeom>
        </p:spPr>
      </p:pic>
      <p:grpSp>
        <p:nvGrpSpPr>
          <p:cNvPr id="7" name="Group 6">
            <a:extLst>
              <a:ext uri="{FF2B5EF4-FFF2-40B4-BE49-F238E27FC236}">
                <a16:creationId xmlns:a16="http://schemas.microsoft.com/office/drawing/2014/main" id="{645BD37F-49AE-7A43-92F5-2129F743A422}"/>
              </a:ext>
            </a:extLst>
          </p:cNvPr>
          <p:cNvGrpSpPr/>
          <p:nvPr/>
        </p:nvGrpSpPr>
        <p:grpSpPr>
          <a:xfrm>
            <a:off x="8081319" y="-4207"/>
            <a:ext cx="4110681" cy="369332"/>
            <a:chOff x="8081319" y="-4207"/>
            <a:chExt cx="4110681" cy="369332"/>
          </a:xfrm>
        </p:grpSpPr>
        <p:sp>
          <p:nvSpPr>
            <p:cNvPr id="8" name="TextBox 7">
              <a:extLst>
                <a:ext uri="{FF2B5EF4-FFF2-40B4-BE49-F238E27FC236}">
                  <a16:creationId xmlns:a16="http://schemas.microsoft.com/office/drawing/2014/main" id="{A840F522-0207-9C47-94C3-14AE46BA26F8}"/>
                </a:ext>
              </a:extLst>
            </p:cNvPr>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9" name="Picture 8">
              <a:extLst>
                <a:ext uri="{FF2B5EF4-FFF2-40B4-BE49-F238E27FC236}">
                  <a16:creationId xmlns:a16="http://schemas.microsoft.com/office/drawing/2014/main" id="{10C2D917-37CA-5F4F-B777-948A1295194D}"/>
                </a:ext>
              </a:extLst>
            </p:cNvPr>
            <p:cNvPicPr>
              <a:picLocks noChangeAspect="1"/>
            </p:cNvPicPr>
            <p:nvPr/>
          </p:nvPicPr>
          <p:blipFill>
            <a:blip r:embed="rId5"/>
            <a:stretch>
              <a:fillRect/>
            </a:stretch>
          </p:blipFill>
          <p:spPr>
            <a:xfrm>
              <a:off x="11925170" y="71620"/>
              <a:ext cx="266830" cy="217677"/>
            </a:xfrm>
            <a:prstGeom prst="rect">
              <a:avLst/>
            </a:prstGeom>
          </p:spPr>
        </p:pic>
      </p:grpSp>
      <p:sp>
        <p:nvSpPr>
          <p:cNvPr id="10" name="TextBox 9">
            <a:extLst>
              <a:ext uri="{FF2B5EF4-FFF2-40B4-BE49-F238E27FC236}">
                <a16:creationId xmlns:a16="http://schemas.microsoft.com/office/drawing/2014/main" id="{27F40790-CF02-0544-96E0-1869B2DC41C1}"/>
              </a:ext>
            </a:extLst>
          </p:cNvPr>
          <p:cNvSpPr txBox="1"/>
          <p:nvPr/>
        </p:nvSpPr>
        <p:spPr>
          <a:xfrm>
            <a:off x="0" y="6488668"/>
            <a:ext cx="3362395" cy="369332"/>
          </a:xfrm>
          <a:prstGeom prst="rect">
            <a:avLst/>
          </a:prstGeom>
          <a:noFill/>
        </p:spPr>
        <p:txBody>
          <a:bodyPr wrap="none" rtlCol="0">
            <a:spAutoFit/>
          </a:bodyPr>
          <a:lstStyle/>
          <a:p>
            <a:r>
              <a:rPr lang="en-US" dirty="0"/>
              <a:t>Smith et al. (2019) </a:t>
            </a:r>
            <a:r>
              <a:rPr lang="en-US" i="1" dirty="0"/>
              <a:t>Ecology Letters</a:t>
            </a:r>
            <a:endParaRPr lang="en-US" dirty="0"/>
          </a:p>
        </p:txBody>
      </p:sp>
    </p:spTree>
    <p:extLst>
      <p:ext uri="{BB962C8B-B14F-4D97-AF65-F5344CB8AC3E}">
        <p14:creationId xmlns:p14="http://schemas.microsoft.com/office/powerpoint/2010/main" val="35123925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68A2CBC-A59C-A742-8865-998912639046}"/>
              </a:ext>
            </a:extLst>
          </p:cNvPr>
          <p:cNvPicPr>
            <a:picLocks noChangeAspect="1"/>
          </p:cNvPicPr>
          <p:nvPr/>
        </p:nvPicPr>
        <p:blipFill>
          <a:blip r:embed="rId2"/>
          <a:stretch>
            <a:fillRect/>
          </a:stretch>
        </p:blipFill>
        <p:spPr>
          <a:xfrm>
            <a:off x="827490" y="0"/>
            <a:ext cx="6388100" cy="6667500"/>
          </a:xfrm>
          <a:prstGeom prst="rect">
            <a:avLst/>
          </a:prstGeom>
        </p:spPr>
      </p:pic>
      <p:sp>
        <p:nvSpPr>
          <p:cNvPr id="4" name="TextBox 3">
            <a:extLst>
              <a:ext uri="{FF2B5EF4-FFF2-40B4-BE49-F238E27FC236}">
                <a16:creationId xmlns:a16="http://schemas.microsoft.com/office/drawing/2014/main" id="{1AF285EF-B54B-EC47-979F-5BC743D49492}"/>
              </a:ext>
            </a:extLst>
          </p:cNvPr>
          <p:cNvSpPr txBox="1"/>
          <p:nvPr/>
        </p:nvSpPr>
        <p:spPr>
          <a:xfrm>
            <a:off x="7942997" y="2129051"/>
            <a:ext cx="3753135" cy="2308324"/>
          </a:xfrm>
          <a:prstGeom prst="rect">
            <a:avLst/>
          </a:prstGeom>
          <a:noFill/>
        </p:spPr>
        <p:txBody>
          <a:bodyPr wrap="square" rtlCol="0">
            <a:spAutoFit/>
          </a:bodyPr>
          <a:lstStyle/>
          <a:p>
            <a:r>
              <a:rPr lang="en-US" sz="3600" i="1" dirty="0" err="1">
                <a:solidFill>
                  <a:srgbClr val="009051"/>
                </a:solidFill>
                <a:latin typeface="Calibri" panose="020F0502020204030204" pitchFamily="34" charset="0"/>
                <a:cs typeface="Calibri" panose="020F0502020204030204" pitchFamily="34" charset="0"/>
              </a:rPr>
              <a:t>V</a:t>
            </a:r>
            <a:r>
              <a:rPr lang="en-US" sz="3600" baseline="-25000" dirty="0" err="1">
                <a:solidFill>
                  <a:srgbClr val="009051"/>
                </a:solidFill>
                <a:latin typeface="Calibri" panose="020F0502020204030204" pitchFamily="34" charset="0"/>
                <a:cs typeface="Calibri" panose="020F0502020204030204" pitchFamily="34" charset="0"/>
              </a:rPr>
              <a:t>cmax</a:t>
            </a:r>
            <a:r>
              <a:rPr lang="en-US" sz="3600" dirty="0">
                <a:solidFill>
                  <a:srgbClr val="009051"/>
                </a:solidFill>
                <a:latin typeface="Calibri" panose="020F0502020204030204" pitchFamily="34" charset="0"/>
                <a:cs typeface="Calibri" panose="020F0502020204030204" pitchFamily="34" charset="0"/>
              </a:rPr>
              <a:t> increases with VPD because of lower stomatal conductance</a:t>
            </a:r>
            <a:endParaRPr lang="en-US" sz="3600" dirty="0"/>
          </a:p>
        </p:txBody>
      </p:sp>
      <p:pic>
        <p:nvPicPr>
          <p:cNvPr id="5" name="Picture 4">
            <a:extLst>
              <a:ext uri="{FF2B5EF4-FFF2-40B4-BE49-F238E27FC236}">
                <a16:creationId xmlns:a16="http://schemas.microsoft.com/office/drawing/2014/main" id="{25E01B5F-4388-7E48-82AD-705B90516B17}"/>
              </a:ext>
            </a:extLst>
          </p:cNvPr>
          <p:cNvPicPr>
            <a:picLocks noChangeAspect="1"/>
          </p:cNvPicPr>
          <p:nvPr/>
        </p:nvPicPr>
        <p:blipFill>
          <a:blip r:embed="rId3"/>
          <a:stretch>
            <a:fillRect/>
          </a:stretch>
        </p:blipFill>
        <p:spPr>
          <a:xfrm>
            <a:off x="827490" y="0"/>
            <a:ext cx="6388100" cy="6667500"/>
          </a:xfrm>
          <a:prstGeom prst="rect">
            <a:avLst/>
          </a:prstGeom>
        </p:spPr>
      </p:pic>
      <p:pic>
        <p:nvPicPr>
          <p:cNvPr id="6" name="Picture 5">
            <a:extLst>
              <a:ext uri="{FF2B5EF4-FFF2-40B4-BE49-F238E27FC236}">
                <a16:creationId xmlns:a16="http://schemas.microsoft.com/office/drawing/2014/main" id="{CDBAB3AB-AEE0-B84F-8789-FCF9462CF9E6}"/>
              </a:ext>
            </a:extLst>
          </p:cNvPr>
          <p:cNvPicPr>
            <a:picLocks noChangeAspect="1"/>
          </p:cNvPicPr>
          <p:nvPr/>
        </p:nvPicPr>
        <p:blipFill>
          <a:blip r:embed="rId4"/>
          <a:stretch>
            <a:fillRect/>
          </a:stretch>
        </p:blipFill>
        <p:spPr>
          <a:xfrm>
            <a:off x="827490" y="0"/>
            <a:ext cx="6388100" cy="6667500"/>
          </a:xfrm>
          <a:prstGeom prst="rect">
            <a:avLst/>
          </a:prstGeom>
        </p:spPr>
      </p:pic>
      <p:pic>
        <p:nvPicPr>
          <p:cNvPr id="7" name="Picture 6">
            <a:extLst>
              <a:ext uri="{FF2B5EF4-FFF2-40B4-BE49-F238E27FC236}">
                <a16:creationId xmlns:a16="http://schemas.microsoft.com/office/drawing/2014/main" id="{E948FC32-8FAD-2141-B0A7-F4178D2AEB30}"/>
              </a:ext>
            </a:extLst>
          </p:cNvPr>
          <p:cNvPicPr>
            <a:picLocks noChangeAspect="1"/>
          </p:cNvPicPr>
          <p:nvPr/>
        </p:nvPicPr>
        <p:blipFill>
          <a:blip r:embed="rId5"/>
          <a:stretch>
            <a:fillRect/>
          </a:stretch>
        </p:blipFill>
        <p:spPr>
          <a:xfrm>
            <a:off x="827490" y="0"/>
            <a:ext cx="6388100" cy="6667500"/>
          </a:xfrm>
          <a:prstGeom prst="rect">
            <a:avLst/>
          </a:prstGeom>
        </p:spPr>
      </p:pic>
      <p:grpSp>
        <p:nvGrpSpPr>
          <p:cNvPr id="8" name="Group 7">
            <a:extLst>
              <a:ext uri="{FF2B5EF4-FFF2-40B4-BE49-F238E27FC236}">
                <a16:creationId xmlns:a16="http://schemas.microsoft.com/office/drawing/2014/main" id="{C4623016-713A-AF47-9BB9-639483E221F5}"/>
              </a:ext>
            </a:extLst>
          </p:cNvPr>
          <p:cNvGrpSpPr/>
          <p:nvPr/>
        </p:nvGrpSpPr>
        <p:grpSpPr>
          <a:xfrm>
            <a:off x="8081319" y="-4207"/>
            <a:ext cx="4110681" cy="369332"/>
            <a:chOff x="8081319" y="-4207"/>
            <a:chExt cx="4110681" cy="369332"/>
          </a:xfrm>
        </p:grpSpPr>
        <p:sp>
          <p:nvSpPr>
            <p:cNvPr id="9" name="TextBox 8">
              <a:extLst>
                <a:ext uri="{FF2B5EF4-FFF2-40B4-BE49-F238E27FC236}">
                  <a16:creationId xmlns:a16="http://schemas.microsoft.com/office/drawing/2014/main" id="{6F5A146D-1A3F-BA49-9B51-DC8F5139D465}"/>
                </a:ext>
              </a:extLst>
            </p:cNvPr>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10" name="Picture 9">
              <a:extLst>
                <a:ext uri="{FF2B5EF4-FFF2-40B4-BE49-F238E27FC236}">
                  <a16:creationId xmlns:a16="http://schemas.microsoft.com/office/drawing/2014/main" id="{B2431006-4C04-004C-B39B-4F53BBA99C72}"/>
                </a:ext>
              </a:extLst>
            </p:cNvPr>
            <p:cNvPicPr>
              <a:picLocks noChangeAspect="1"/>
            </p:cNvPicPr>
            <p:nvPr/>
          </p:nvPicPr>
          <p:blipFill>
            <a:blip r:embed="rId6"/>
            <a:stretch>
              <a:fillRect/>
            </a:stretch>
          </p:blipFill>
          <p:spPr>
            <a:xfrm>
              <a:off x="11925170" y="71620"/>
              <a:ext cx="266830" cy="217677"/>
            </a:xfrm>
            <a:prstGeom prst="rect">
              <a:avLst/>
            </a:prstGeom>
          </p:spPr>
        </p:pic>
      </p:grpSp>
      <p:sp>
        <p:nvSpPr>
          <p:cNvPr id="11" name="TextBox 10">
            <a:extLst>
              <a:ext uri="{FF2B5EF4-FFF2-40B4-BE49-F238E27FC236}">
                <a16:creationId xmlns:a16="http://schemas.microsoft.com/office/drawing/2014/main" id="{A5F3F063-D28D-C547-825E-EB9F7F22F6CC}"/>
              </a:ext>
            </a:extLst>
          </p:cNvPr>
          <p:cNvSpPr txBox="1"/>
          <p:nvPr/>
        </p:nvSpPr>
        <p:spPr>
          <a:xfrm>
            <a:off x="0" y="6488668"/>
            <a:ext cx="3362395" cy="369332"/>
          </a:xfrm>
          <a:prstGeom prst="rect">
            <a:avLst/>
          </a:prstGeom>
          <a:noFill/>
        </p:spPr>
        <p:txBody>
          <a:bodyPr wrap="none" rtlCol="0">
            <a:spAutoFit/>
          </a:bodyPr>
          <a:lstStyle/>
          <a:p>
            <a:r>
              <a:rPr lang="en-US" dirty="0"/>
              <a:t>Smith et al. (2019) </a:t>
            </a:r>
            <a:r>
              <a:rPr lang="en-US" i="1" dirty="0"/>
              <a:t>Ecology Letters</a:t>
            </a:r>
            <a:endParaRPr lang="en-US" dirty="0"/>
          </a:p>
        </p:txBody>
      </p:sp>
    </p:spTree>
    <p:extLst>
      <p:ext uri="{BB962C8B-B14F-4D97-AF65-F5344CB8AC3E}">
        <p14:creationId xmlns:p14="http://schemas.microsoft.com/office/powerpoint/2010/main" val="129979639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68A2CBC-A59C-A742-8865-998912639046}"/>
              </a:ext>
            </a:extLst>
          </p:cNvPr>
          <p:cNvPicPr>
            <a:picLocks noChangeAspect="1"/>
          </p:cNvPicPr>
          <p:nvPr/>
        </p:nvPicPr>
        <p:blipFill>
          <a:blip r:embed="rId2"/>
          <a:stretch>
            <a:fillRect/>
          </a:stretch>
        </p:blipFill>
        <p:spPr>
          <a:xfrm>
            <a:off x="827490" y="0"/>
            <a:ext cx="6388100" cy="6667500"/>
          </a:xfrm>
          <a:prstGeom prst="rect">
            <a:avLst/>
          </a:prstGeom>
        </p:spPr>
      </p:pic>
      <p:sp>
        <p:nvSpPr>
          <p:cNvPr id="4" name="TextBox 3">
            <a:extLst>
              <a:ext uri="{FF2B5EF4-FFF2-40B4-BE49-F238E27FC236}">
                <a16:creationId xmlns:a16="http://schemas.microsoft.com/office/drawing/2014/main" id="{1AF285EF-B54B-EC47-979F-5BC743D49492}"/>
              </a:ext>
            </a:extLst>
          </p:cNvPr>
          <p:cNvSpPr txBox="1"/>
          <p:nvPr/>
        </p:nvSpPr>
        <p:spPr>
          <a:xfrm>
            <a:off x="7942997" y="2129051"/>
            <a:ext cx="3753135" cy="2862322"/>
          </a:xfrm>
          <a:prstGeom prst="rect">
            <a:avLst/>
          </a:prstGeom>
          <a:noFill/>
        </p:spPr>
        <p:txBody>
          <a:bodyPr wrap="square" rtlCol="0">
            <a:spAutoFit/>
          </a:bodyPr>
          <a:lstStyle/>
          <a:p>
            <a:r>
              <a:rPr lang="en-US" sz="3600" i="1" dirty="0" err="1">
                <a:solidFill>
                  <a:srgbClr val="009051"/>
                </a:solidFill>
                <a:latin typeface="Calibri" panose="020F0502020204030204" pitchFamily="34" charset="0"/>
                <a:cs typeface="Calibri" panose="020F0502020204030204" pitchFamily="34" charset="0"/>
              </a:rPr>
              <a:t>V</a:t>
            </a:r>
            <a:r>
              <a:rPr lang="en-US" sz="3600" baseline="-25000" dirty="0" err="1">
                <a:solidFill>
                  <a:srgbClr val="009051"/>
                </a:solidFill>
                <a:latin typeface="Calibri" panose="020F0502020204030204" pitchFamily="34" charset="0"/>
                <a:cs typeface="Calibri" panose="020F0502020204030204" pitchFamily="34" charset="0"/>
              </a:rPr>
              <a:t>cmax</a:t>
            </a:r>
            <a:r>
              <a:rPr lang="en-US" sz="3600" dirty="0">
                <a:solidFill>
                  <a:srgbClr val="009051"/>
                </a:solidFill>
                <a:latin typeface="Calibri" panose="020F0502020204030204" pitchFamily="34" charset="0"/>
                <a:cs typeface="Calibri" panose="020F0502020204030204" pitchFamily="34" charset="0"/>
              </a:rPr>
              <a:t> increases with elevation because of lower stomatal conductance</a:t>
            </a:r>
            <a:endParaRPr lang="en-US" sz="3600" dirty="0"/>
          </a:p>
        </p:txBody>
      </p:sp>
      <p:pic>
        <p:nvPicPr>
          <p:cNvPr id="5" name="Picture 4">
            <a:extLst>
              <a:ext uri="{FF2B5EF4-FFF2-40B4-BE49-F238E27FC236}">
                <a16:creationId xmlns:a16="http://schemas.microsoft.com/office/drawing/2014/main" id="{25E01B5F-4388-7E48-82AD-705B90516B17}"/>
              </a:ext>
            </a:extLst>
          </p:cNvPr>
          <p:cNvPicPr>
            <a:picLocks noChangeAspect="1"/>
          </p:cNvPicPr>
          <p:nvPr/>
        </p:nvPicPr>
        <p:blipFill>
          <a:blip r:embed="rId3"/>
          <a:stretch>
            <a:fillRect/>
          </a:stretch>
        </p:blipFill>
        <p:spPr>
          <a:xfrm>
            <a:off x="827490" y="0"/>
            <a:ext cx="6388100" cy="6667500"/>
          </a:xfrm>
          <a:prstGeom prst="rect">
            <a:avLst/>
          </a:prstGeom>
        </p:spPr>
      </p:pic>
      <p:pic>
        <p:nvPicPr>
          <p:cNvPr id="6" name="Picture 5">
            <a:extLst>
              <a:ext uri="{FF2B5EF4-FFF2-40B4-BE49-F238E27FC236}">
                <a16:creationId xmlns:a16="http://schemas.microsoft.com/office/drawing/2014/main" id="{CDBAB3AB-AEE0-B84F-8789-FCF9462CF9E6}"/>
              </a:ext>
            </a:extLst>
          </p:cNvPr>
          <p:cNvPicPr>
            <a:picLocks noChangeAspect="1"/>
          </p:cNvPicPr>
          <p:nvPr/>
        </p:nvPicPr>
        <p:blipFill>
          <a:blip r:embed="rId4"/>
          <a:stretch>
            <a:fillRect/>
          </a:stretch>
        </p:blipFill>
        <p:spPr>
          <a:xfrm>
            <a:off x="827490" y="0"/>
            <a:ext cx="6388100" cy="6667500"/>
          </a:xfrm>
          <a:prstGeom prst="rect">
            <a:avLst/>
          </a:prstGeom>
        </p:spPr>
      </p:pic>
      <p:pic>
        <p:nvPicPr>
          <p:cNvPr id="7" name="Picture 6">
            <a:extLst>
              <a:ext uri="{FF2B5EF4-FFF2-40B4-BE49-F238E27FC236}">
                <a16:creationId xmlns:a16="http://schemas.microsoft.com/office/drawing/2014/main" id="{E948FC32-8FAD-2141-B0A7-F4178D2AEB30}"/>
              </a:ext>
            </a:extLst>
          </p:cNvPr>
          <p:cNvPicPr>
            <a:picLocks noChangeAspect="1"/>
          </p:cNvPicPr>
          <p:nvPr/>
        </p:nvPicPr>
        <p:blipFill>
          <a:blip r:embed="rId5"/>
          <a:stretch>
            <a:fillRect/>
          </a:stretch>
        </p:blipFill>
        <p:spPr>
          <a:xfrm>
            <a:off x="827490" y="0"/>
            <a:ext cx="6388100" cy="6667500"/>
          </a:xfrm>
          <a:prstGeom prst="rect">
            <a:avLst/>
          </a:prstGeom>
        </p:spPr>
      </p:pic>
      <p:pic>
        <p:nvPicPr>
          <p:cNvPr id="8" name="Picture 7">
            <a:extLst>
              <a:ext uri="{FF2B5EF4-FFF2-40B4-BE49-F238E27FC236}">
                <a16:creationId xmlns:a16="http://schemas.microsoft.com/office/drawing/2014/main" id="{E47B2770-EE99-0840-AD1F-43FDF6105831}"/>
              </a:ext>
            </a:extLst>
          </p:cNvPr>
          <p:cNvPicPr>
            <a:picLocks noChangeAspect="1"/>
          </p:cNvPicPr>
          <p:nvPr/>
        </p:nvPicPr>
        <p:blipFill>
          <a:blip r:embed="rId6"/>
          <a:stretch>
            <a:fillRect/>
          </a:stretch>
        </p:blipFill>
        <p:spPr>
          <a:xfrm>
            <a:off x="827490" y="0"/>
            <a:ext cx="6388100" cy="6667500"/>
          </a:xfrm>
          <a:prstGeom prst="rect">
            <a:avLst/>
          </a:prstGeom>
        </p:spPr>
      </p:pic>
      <p:grpSp>
        <p:nvGrpSpPr>
          <p:cNvPr id="9" name="Group 8">
            <a:extLst>
              <a:ext uri="{FF2B5EF4-FFF2-40B4-BE49-F238E27FC236}">
                <a16:creationId xmlns:a16="http://schemas.microsoft.com/office/drawing/2014/main" id="{C0B70A7E-94B7-D941-9EF3-2A6F8EEFFCB0}"/>
              </a:ext>
            </a:extLst>
          </p:cNvPr>
          <p:cNvGrpSpPr/>
          <p:nvPr/>
        </p:nvGrpSpPr>
        <p:grpSpPr>
          <a:xfrm>
            <a:off x="8081319" y="-4207"/>
            <a:ext cx="4110681" cy="369332"/>
            <a:chOff x="8081319" y="-4207"/>
            <a:chExt cx="4110681" cy="369332"/>
          </a:xfrm>
        </p:grpSpPr>
        <p:sp>
          <p:nvSpPr>
            <p:cNvPr id="10" name="TextBox 9">
              <a:extLst>
                <a:ext uri="{FF2B5EF4-FFF2-40B4-BE49-F238E27FC236}">
                  <a16:creationId xmlns:a16="http://schemas.microsoft.com/office/drawing/2014/main" id="{0DA20522-3227-514F-BEA4-EEF49509EAB8}"/>
                </a:ext>
              </a:extLst>
            </p:cNvPr>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11" name="Picture 10">
              <a:extLst>
                <a:ext uri="{FF2B5EF4-FFF2-40B4-BE49-F238E27FC236}">
                  <a16:creationId xmlns:a16="http://schemas.microsoft.com/office/drawing/2014/main" id="{9372194E-C8B3-8443-9243-5AA36A39100F}"/>
                </a:ext>
              </a:extLst>
            </p:cNvPr>
            <p:cNvPicPr>
              <a:picLocks noChangeAspect="1"/>
            </p:cNvPicPr>
            <p:nvPr/>
          </p:nvPicPr>
          <p:blipFill>
            <a:blip r:embed="rId7"/>
            <a:stretch>
              <a:fillRect/>
            </a:stretch>
          </p:blipFill>
          <p:spPr>
            <a:xfrm>
              <a:off x="11925170" y="71620"/>
              <a:ext cx="266830" cy="217677"/>
            </a:xfrm>
            <a:prstGeom prst="rect">
              <a:avLst/>
            </a:prstGeom>
          </p:spPr>
        </p:pic>
      </p:grpSp>
      <p:sp>
        <p:nvSpPr>
          <p:cNvPr id="12" name="TextBox 11">
            <a:extLst>
              <a:ext uri="{FF2B5EF4-FFF2-40B4-BE49-F238E27FC236}">
                <a16:creationId xmlns:a16="http://schemas.microsoft.com/office/drawing/2014/main" id="{8E971784-8F60-0841-8326-C8F2D804FC0A}"/>
              </a:ext>
            </a:extLst>
          </p:cNvPr>
          <p:cNvSpPr txBox="1"/>
          <p:nvPr/>
        </p:nvSpPr>
        <p:spPr>
          <a:xfrm>
            <a:off x="0" y="6488668"/>
            <a:ext cx="3362395" cy="369332"/>
          </a:xfrm>
          <a:prstGeom prst="rect">
            <a:avLst/>
          </a:prstGeom>
          <a:noFill/>
        </p:spPr>
        <p:txBody>
          <a:bodyPr wrap="none" rtlCol="0">
            <a:spAutoFit/>
          </a:bodyPr>
          <a:lstStyle/>
          <a:p>
            <a:r>
              <a:rPr lang="en-US" dirty="0"/>
              <a:t>Smith et al. (2019) </a:t>
            </a:r>
            <a:r>
              <a:rPr lang="en-US" i="1" dirty="0"/>
              <a:t>Ecology Letters</a:t>
            </a:r>
            <a:endParaRPr lang="en-US" dirty="0"/>
          </a:p>
        </p:txBody>
      </p:sp>
    </p:spTree>
    <p:extLst>
      <p:ext uri="{BB962C8B-B14F-4D97-AF65-F5344CB8AC3E}">
        <p14:creationId xmlns:p14="http://schemas.microsoft.com/office/powerpoint/2010/main" val="230514935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68A2CBC-A59C-A742-8865-998912639046}"/>
              </a:ext>
            </a:extLst>
          </p:cNvPr>
          <p:cNvPicPr>
            <a:picLocks noChangeAspect="1"/>
          </p:cNvPicPr>
          <p:nvPr/>
        </p:nvPicPr>
        <p:blipFill>
          <a:blip r:embed="rId2"/>
          <a:stretch>
            <a:fillRect/>
          </a:stretch>
        </p:blipFill>
        <p:spPr>
          <a:xfrm>
            <a:off x="827490" y="0"/>
            <a:ext cx="6388100" cy="6667500"/>
          </a:xfrm>
          <a:prstGeom prst="rect">
            <a:avLst/>
          </a:prstGeom>
        </p:spPr>
      </p:pic>
      <p:sp>
        <p:nvSpPr>
          <p:cNvPr id="4" name="TextBox 3">
            <a:extLst>
              <a:ext uri="{FF2B5EF4-FFF2-40B4-BE49-F238E27FC236}">
                <a16:creationId xmlns:a16="http://schemas.microsoft.com/office/drawing/2014/main" id="{1AF285EF-B54B-EC47-979F-5BC743D49492}"/>
              </a:ext>
            </a:extLst>
          </p:cNvPr>
          <p:cNvSpPr txBox="1"/>
          <p:nvPr/>
        </p:nvSpPr>
        <p:spPr>
          <a:xfrm>
            <a:off x="7942997" y="2129051"/>
            <a:ext cx="3753135" cy="1754326"/>
          </a:xfrm>
          <a:prstGeom prst="rect">
            <a:avLst/>
          </a:prstGeom>
          <a:noFill/>
        </p:spPr>
        <p:txBody>
          <a:bodyPr wrap="square" rtlCol="0">
            <a:spAutoFit/>
          </a:bodyPr>
          <a:lstStyle/>
          <a:p>
            <a:r>
              <a:rPr lang="en-US" sz="3600" i="1" dirty="0" err="1">
                <a:solidFill>
                  <a:srgbClr val="009051"/>
                </a:solidFill>
                <a:latin typeface="Calibri" panose="020F0502020204030204" pitchFamily="34" charset="0"/>
                <a:cs typeface="Calibri" panose="020F0502020204030204" pitchFamily="34" charset="0"/>
              </a:rPr>
              <a:t>V</a:t>
            </a:r>
            <a:r>
              <a:rPr lang="en-US" sz="3600" baseline="-25000" dirty="0" err="1">
                <a:solidFill>
                  <a:srgbClr val="009051"/>
                </a:solidFill>
                <a:latin typeface="Calibri" panose="020F0502020204030204" pitchFamily="34" charset="0"/>
                <a:cs typeface="Calibri" panose="020F0502020204030204" pitchFamily="34" charset="0"/>
              </a:rPr>
              <a:t>cmax</a:t>
            </a:r>
            <a:r>
              <a:rPr lang="en-US" sz="3600" dirty="0">
                <a:solidFill>
                  <a:srgbClr val="009051"/>
                </a:solidFill>
                <a:latin typeface="Calibri" panose="020F0502020204030204" pitchFamily="34" charset="0"/>
                <a:cs typeface="Calibri" panose="020F0502020204030204" pitchFamily="34" charset="0"/>
              </a:rPr>
              <a:t> decreases with CO</a:t>
            </a:r>
            <a:r>
              <a:rPr lang="en-US" sz="3600" baseline="-25000" dirty="0">
                <a:solidFill>
                  <a:srgbClr val="009051"/>
                </a:solidFill>
                <a:latin typeface="Calibri" panose="020F0502020204030204" pitchFamily="34" charset="0"/>
                <a:cs typeface="Calibri" panose="020F0502020204030204" pitchFamily="34" charset="0"/>
              </a:rPr>
              <a:t>2</a:t>
            </a:r>
            <a:r>
              <a:rPr lang="en-US" sz="3600" dirty="0">
                <a:solidFill>
                  <a:srgbClr val="009051"/>
                </a:solidFill>
                <a:latin typeface="Calibri" panose="020F0502020204030204" pitchFamily="34" charset="0"/>
                <a:cs typeface="Calibri" panose="020F0502020204030204" pitchFamily="34" charset="0"/>
              </a:rPr>
              <a:t> because of lower </a:t>
            </a:r>
            <a:r>
              <a:rPr lang="en-US" sz="3600" i="1" dirty="0">
                <a:solidFill>
                  <a:srgbClr val="009051"/>
                </a:solidFill>
                <a:latin typeface="Calibri" panose="020F0502020204030204" pitchFamily="34" charset="0"/>
                <a:cs typeface="Calibri" panose="020F0502020204030204" pitchFamily="34" charset="0"/>
              </a:rPr>
              <a:t>c</a:t>
            </a:r>
            <a:r>
              <a:rPr lang="en-US" sz="3600" baseline="-25000" dirty="0">
                <a:solidFill>
                  <a:srgbClr val="009051"/>
                </a:solidFill>
                <a:latin typeface="Calibri" panose="020F0502020204030204" pitchFamily="34" charset="0"/>
                <a:cs typeface="Calibri" panose="020F0502020204030204" pitchFamily="34" charset="0"/>
              </a:rPr>
              <a:t>i</a:t>
            </a:r>
            <a:endParaRPr lang="en-US" sz="3600" baseline="-25000" dirty="0"/>
          </a:p>
        </p:txBody>
      </p:sp>
      <p:pic>
        <p:nvPicPr>
          <p:cNvPr id="5" name="Picture 4">
            <a:extLst>
              <a:ext uri="{FF2B5EF4-FFF2-40B4-BE49-F238E27FC236}">
                <a16:creationId xmlns:a16="http://schemas.microsoft.com/office/drawing/2014/main" id="{25E01B5F-4388-7E48-82AD-705B90516B17}"/>
              </a:ext>
            </a:extLst>
          </p:cNvPr>
          <p:cNvPicPr>
            <a:picLocks noChangeAspect="1"/>
          </p:cNvPicPr>
          <p:nvPr/>
        </p:nvPicPr>
        <p:blipFill>
          <a:blip r:embed="rId3"/>
          <a:stretch>
            <a:fillRect/>
          </a:stretch>
        </p:blipFill>
        <p:spPr>
          <a:xfrm>
            <a:off x="827490" y="0"/>
            <a:ext cx="6388100" cy="6667500"/>
          </a:xfrm>
          <a:prstGeom prst="rect">
            <a:avLst/>
          </a:prstGeom>
        </p:spPr>
      </p:pic>
      <p:pic>
        <p:nvPicPr>
          <p:cNvPr id="6" name="Picture 5">
            <a:extLst>
              <a:ext uri="{FF2B5EF4-FFF2-40B4-BE49-F238E27FC236}">
                <a16:creationId xmlns:a16="http://schemas.microsoft.com/office/drawing/2014/main" id="{CDBAB3AB-AEE0-B84F-8789-FCF9462CF9E6}"/>
              </a:ext>
            </a:extLst>
          </p:cNvPr>
          <p:cNvPicPr>
            <a:picLocks noChangeAspect="1"/>
          </p:cNvPicPr>
          <p:nvPr/>
        </p:nvPicPr>
        <p:blipFill>
          <a:blip r:embed="rId4"/>
          <a:stretch>
            <a:fillRect/>
          </a:stretch>
        </p:blipFill>
        <p:spPr>
          <a:xfrm>
            <a:off x="827490" y="0"/>
            <a:ext cx="6388100" cy="6667500"/>
          </a:xfrm>
          <a:prstGeom prst="rect">
            <a:avLst/>
          </a:prstGeom>
        </p:spPr>
      </p:pic>
      <p:pic>
        <p:nvPicPr>
          <p:cNvPr id="7" name="Picture 6">
            <a:extLst>
              <a:ext uri="{FF2B5EF4-FFF2-40B4-BE49-F238E27FC236}">
                <a16:creationId xmlns:a16="http://schemas.microsoft.com/office/drawing/2014/main" id="{E948FC32-8FAD-2141-B0A7-F4178D2AEB30}"/>
              </a:ext>
            </a:extLst>
          </p:cNvPr>
          <p:cNvPicPr>
            <a:picLocks noChangeAspect="1"/>
          </p:cNvPicPr>
          <p:nvPr/>
        </p:nvPicPr>
        <p:blipFill>
          <a:blip r:embed="rId5"/>
          <a:stretch>
            <a:fillRect/>
          </a:stretch>
        </p:blipFill>
        <p:spPr>
          <a:xfrm>
            <a:off x="827490" y="0"/>
            <a:ext cx="6388100" cy="6667500"/>
          </a:xfrm>
          <a:prstGeom prst="rect">
            <a:avLst/>
          </a:prstGeom>
        </p:spPr>
      </p:pic>
      <p:pic>
        <p:nvPicPr>
          <p:cNvPr id="8" name="Picture 7">
            <a:extLst>
              <a:ext uri="{FF2B5EF4-FFF2-40B4-BE49-F238E27FC236}">
                <a16:creationId xmlns:a16="http://schemas.microsoft.com/office/drawing/2014/main" id="{E47B2770-EE99-0840-AD1F-43FDF6105831}"/>
              </a:ext>
            </a:extLst>
          </p:cNvPr>
          <p:cNvPicPr>
            <a:picLocks noChangeAspect="1"/>
          </p:cNvPicPr>
          <p:nvPr/>
        </p:nvPicPr>
        <p:blipFill>
          <a:blip r:embed="rId6"/>
          <a:stretch>
            <a:fillRect/>
          </a:stretch>
        </p:blipFill>
        <p:spPr>
          <a:xfrm>
            <a:off x="827490" y="0"/>
            <a:ext cx="6388100" cy="6667500"/>
          </a:xfrm>
          <a:prstGeom prst="rect">
            <a:avLst/>
          </a:prstGeom>
        </p:spPr>
      </p:pic>
      <p:pic>
        <p:nvPicPr>
          <p:cNvPr id="9" name="Picture 8">
            <a:extLst>
              <a:ext uri="{FF2B5EF4-FFF2-40B4-BE49-F238E27FC236}">
                <a16:creationId xmlns:a16="http://schemas.microsoft.com/office/drawing/2014/main" id="{E8E5252C-5020-E146-B6FB-1B10F9873FAD}"/>
              </a:ext>
            </a:extLst>
          </p:cNvPr>
          <p:cNvPicPr>
            <a:picLocks noChangeAspect="1"/>
          </p:cNvPicPr>
          <p:nvPr/>
        </p:nvPicPr>
        <p:blipFill>
          <a:blip r:embed="rId7"/>
          <a:stretch>
            <a:fillRect/>
          </a:stretch>
        </p:blipFill>
        <p:spPr>
          <a:xfrm>
            <a:off x="827490" y="0"/>
            <a:ext cx="6388100" cy="6667500"/>
          </a:xfrm>
          <a:prstGeom prst="rect">
            <a:avLst/>
          </a:prstGeom>
        </p:spPr>
      </p:pic>
      <p:grpSp>
        <p:nvGrpSpPr>
          <p:cNvPr id="10" name="Group 9">
            <a:extLst>
              <a:ext uri="{FF2B5EF4-FFF2-40B4-BE49-F238E27FC236}">
                <a16:creationId xmlns:a16="http://schemas.microsoft.com/office/drawing/2014/main" id="{260BE83B-F90C-5142-8D18-4121C10ADD7D}"/>
              </a:ext>
            </a:extLst>
          </p:cNvPr>
          <p:cNvGrpSpPr/>
          <p:nvPr/>
        </p:nvGrpSpPr>
        <p:grpSpPr>
          <a:xfrm>
            <a:off x="8081319" y="-4207"/>
            <a:ext cx="4110681" cy="369332"/>
            <a:chOff x="8081319" y="-4207"/>
            <a:chExt cx="4110681" cy="369332"/>
          </a:xfrm>
        </p:grpSpPr>
        <p:sp>
          <p:nvSpPr>
            <p:cNvPr id="11" name="TextBox 10">
              <a:extLst>
                <a:ext uri="{FF2B5EF4-FFF2-40B4-BE49-F238E27FC236}">
                  <a16:creationId xmlns:a16="http://schemas.microsoft.com/office/drawing/2014/main" id="{48F9E959-63A5-284A-9255-20D012AF8E29}"/>
                </a:ext>
              </a:extLst>
            </p:cNvPr>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12" name="Picture 11">
              <a:extLst>
                <a:ext uri="{FF2B5EF4-FFF2-40B4-BE49-F238E27FC236}">
                  <a16:creationId xmlns:a16="http://schemas.microsoft.com/office/drawing/2014/main" id="{3279E901-E7DE-5042-9016-20BF71D34438}"/>
                </a:ext>
              </a:extLst>
            </p:cNvPr>
            <p:cNvPicPr>
              <a:picLocks noChangeAspect="1"/>
            </p:cNvPicPr>
            <p:nvPr/>
          </p:nvPicPr>
          <p:blipFill>
            <a:blip r:embed="rId8"/>
            <a:stretch>
              <a:fillRect/>
            </a:stretch>
          </p:blipFill>
          <p:spPr>
            <a:xfrm>
              <a:off x="11925170" y="71620"/>
              <a:ext cx="266830" cy="217677"/>
            </a:xfrm>
            <a:prstGeom prst="rect">
              <a:avLst/>
            </a:prstGeom>
          </p:spPr>
        </p:pic>
      </p:grpSp>
      <p:sp>
        <p:nvSpPr>
          <p:cNvPr id="13" name="TextBox 12">
            <a:extLst>
              <a:ext uri="{FF2B5EF4-FFF2-40B4-BE49-F238E27FC236}">
                <a16:creationId xmlns:a16="http://schemas.microsoft.com/office/drawing/2014/main" id="{1045DD3F-6A2B-CF40-9213-352641DE5D1C}"/>
              </a:ext>
            </a:extLst>
          </p:cNvPr>
          <p:cNvSpPr txBox="1"/>
          <p:nvPr/>
        </p:nvSpPr>
        <p:spPr>
          <a:xfrm>
            <a:off x="0" y="6488668"/>
            <a:ext cx="3362395" cy="369332"/>
          </a:xfrm>
          <a:prstGeom prst="rect">
            <a:avLst/>
          </a:prstGeom>
          <a:noFill/>
        </p:spPr>
        <p:txBody>
          <a:bodyPr wrap="none" rtlCol="0">
            <a:spAutoFit/>
          </a:bodyPr>
          <a:lstStyle/>
          <a:p>
            <a:r>
              <a:rPr lang="en-US" dirty="0"/>
              <a:t>Smith et al. (2019) </a:t>
            </a:r>
            <a:r>
              <a:rPr lang="en-US" i="1" dirty="0"/>
              <a:t>Ecology Letters</a:t>
            </a:r>
            <a:endParaRPr lang="en-US" dirty="0"/>
          </a:p>
        </p:txBody>
      </p:sp>
    </p:spTree>
    <p:extLst>
      <p:ext uri="{BB962C8B-B14F-4D97-AF65-F5344CB8AC3E}">
        <p14:creationId xmlns:p14="http://schemas.microsoft.com/office/powerpoint/2010/main" val="178850715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811306" y="579639"/>
            <a:ext cx="10515600" cy="87200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We can predict optimal </a:t>
            </a:r>
            <a:r>
              <a:rPr lang="en-US" i="1" dirty="0" err="1"/>
              <a:t>V</a:t>
            </a:r>
            <a:r>
              <a:rPr lang="en-US" baseline="-25000" dirty="0" err="1"/>
              <a:t>cmax</a:t>
            </a:r>
            <a:endParaRPr lang="en-US" dirty="0"/>
          </a:p>
        </p:txBody>
      </p:sp>
      <p:grpSp>
        <p:nvGrpSpPr>
          <p:cNvPr id="4" name="Group 3"/>
          <p:cNvGrpSpPr/>
          <p:nvPr/>
        </p:nvGrpSpPr>
        <p:grpSpPr>
          <a:xfrm>
            <a:off x="8081319" y="-4207"/>
            <a:ext cx="4110681" cy="369332"/>
            <a:chOff x="8081319" y="-4207"/>
            <a:chExt cx="4110681" cy="369332"/>
          </a:xfrm>
        </p:grpSpPr>
        <p:sp>
          <p:nvSpPr>
            <p:cNvPr id="5" name="TextBox 4"/>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6" name="Picture 5"/>
            <p:cNvPicPr>
              <a:picLocks noChangeAspect="1"/>
            </p:cNvPicPr>
            <p:nvPr/>
          </p:nvPicPr>
          <p:blipFill>
            <a:blip r:embed="rId2"/>
            <a:stretch>
              <a:fillRect/>
            </a:stretch>
          </p:blipFill>
          <p:spPr>
            <a:xfrm>
              <a:off x="11925170" y="71620"/>
              <a:ext cx="266830" cy="217677"/>
            </a:xfrm>
            <a:prstGeom prst="rect">
              <a:avLst/>
            </a:prstGeom>
          </p:spPr>
        </p:pic>
      </p:grpSp>
      <p:pic>
        <p:nvPicPr>
          <p:cNvPr id="9" name="Picture 8">
            <a:extLst>
              <a:ext uri="{FF2B5EF4-FFF2-40B4-BE49-F238E27FC236}">
                <a16:creationId xmlns:a16="http://schemas.microsoft.com/office/drawing/2014/main" id="{0BFF4907-D727-8F41-B448-D51133943C03}"/>
              </a:ext>
            </a:extLst>
          </p:cNvPr>
          <p:cNvPicPr>
            <a:picLocks noChangeAspect="1"/>
          </p:cNvPicPr>
          <p:nvPr/>
        </p:nvPicPr>
        <p:blipFill rotWithShape="1">
          <a:blip r:embed="rId3"/>
          <a:srcRect l="3881" t="6067" r="822" b="8871"/>
          <a:stretch/>
        </p:blipFill>
        <p:spPr>
          <a:xfrm>
            <a:off x="953338" y="1308979"/>
            <a:ext cx="10551658" cy="5180846"/>
          </a:xfrm>
          <a:prstGeom prst="rect">
            <a:avLst/>
          </a:prstGeom>
        </p:spPr>
      </p:pic>
      <p:sp>
        <p:nvSpPr>
          <p:cNvPr id="12" name="TextBox 11">
            <a:extLst>
              <a:ext uri="{FF2B5EF4-FFF2-40B4-BE49-F238E27FC236}">
                <a16:creationId xmlns:a16="http://schemas.microsoft.com/office/drawing/2014/main" id="{D5975595-53A6-5645-AD53-242B868ED6E0}"/>
              </a:ext>
            </a:extLst>
          </p:cNvPr>
          <p:cNvSpPr txBox="1"/>
          <p:nvPr/>
        </p:nvSpPr>
        <p:spPr>
          <a:xfrm>
            <a:off x="0" y="6488668"/>
            <a:ext cx="3362395" cy="369332"/>
          </a:xfrm>
          <a:prstGeom prst="rect">
            <a:avLst/>
          </a:prstGeom>
          <a:noFill/>
        </p:spPr>
        <p:txBody>
          <a:bodyPr wrap="none" rtlCol="0">
            <a:spAutoFit/>
          </a:bodyPr>
          <a:lstStyle/>
          <a:p>
            <a:r>
              <a:rPr lang="en-US" dirty="0"/>
              <a:t>Smith et al. (2019) </a:t>
            </a:r>
            <a:r>
              <a:rPr lang="en-US" i="1" dirty="0"/>
              <a:t>Ecology Letters</a:t>
            </a:r>
            <a:endParaRPr lang="en-US" dirty="0"/>
          </a:p>
        </p:txBody>
      </p:sp>
    </p:spTree>
    <p:extLst>
      <p:ext uri="{BB962C8B-B14F-4D97-AF65-F5344CB8AC3E}">
        <p14:creationId xmlns:p14="http://schemas.microsoft.com/office/powerpoint/2010/main" val="322043723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434B6B-C4A2-D646-BE50-AD37152B75E9}"/>
              </a:ext>
            </a:extLst>
          </p:cNvPr>
          <p:cNvSpPr>
            <a:spLocks noGrp="1"/>
          </p:cNvSpPr>
          <p:nvPr>
            <p:ph type="title"/>
          </p:nvPr>
        </p:nvSpPr>
        <p:spPr/>
        <p:txBody>
          <a:bodyPr/>
          <a:lstStyle/>
          <a:p>
            <a:r>
              <a:rPr lang="en-US" dirty="0"/>
              <a:t>Ok, great, but now what?</a:t>
            </a:r>
          </a:p>
        </p:txBody>
      </p:sp>
      <p:sp>
        <p:nvSpPr>
          <p:cNvPr id="3" name="Text Placeholder 2">
            <a:extLst>
              <a:ext uri="{FF2B5EF4-FFF2-40B4-BE49-F238E27FC236}">
                <a16:creationId xmlns:a16="http://schemas.microsoft.com/office/drawing/2014/main" id="{6C261B37-88D7-E44A-9041-6B3B577FFC67}"/>
              </a:ext>
            </a:extLst>
          </p:cNvPr>
          <p:cNvSpPr>
            <a:spLocks noGrp="1"/>
          </p:cNvSpPr>
          <p:nvPr>
            <p:ph type="body" idx="1"/>
          </p:nvPr>
        </p:nvSpPr>
        <p:spPr/>
        <p:txBody>
          <a:bodyPr/>
          <a:lstStyle/>
          <a:p>
            <a:endParaRPr lang="en-US"/>
          </a:p>
        </p:txBody>
      </p:sp>
      <p:grpSp>
        <p:nvGrpSpPr>
          <p:cNvPr id="4" name="Group 3">
            <a:extLst>
              <a:ext uri="{FF2B5EF4-FFF2-40B4-BE49-F238E27FC236}">
                <a16:creationId xmlns:a16="http://schemas.microsoft.com/office/drawing/2014/main" id="{68B87C14-096D-8241-9DB9-D66EB0D25EA9}"/>
              </a:ext>
            </a:extLst>
          </p:cNvPr>
          <p:cNvGrpSpPr/>
          <p:nvPr/>
        </p:nvGrpSpPr>
        <p:grpSpPr>
          <a:xfrm>
            <a:off x="8081319" y="-4207"/>
            <a:ext cx="4110681" cy="369332"/>
            <a:chOff x="8081319" y="-4207"/>
            <a:chExt cx="4110681" cy="369332"/>
          </a:xfrm>
        </p:grpSpPr>
        <p:sp>
          <p:nvSpPr>
            <p:cNvPr id="5" name="TextBox 4">
              <a:extLst>
                <a:ext uri="{FF2B5EF4-FFF2-40B4-BE49-F238E27FC236}">
                  <a16:creationId xmlns:a16="http://schemas.microsoft.com/office/drawing/2014/main" id="{7DC294D8-70BB-DB4F-AF3E-8E106B57E24A}"/>
                </a:ext>
              </a:extLst>
            </p:cNvPr>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6" name="Picture 5">
              <a:extLst>
                <a:ext uri="{FF2B5EF4-FFF2-40B4-BE49-F238E27FC236}">
                  <a16:creationId xmlns:a16="http://schemas.microsoft.com/office/drawing/2014/main" id="{D4B12FB5-FAF8-4842-9509-3BA92E6BF5AA}"/>
                </a:ext>
              </a:extLst>
            </p:cNvPr>
            <p:cNvPicPr>
              <a:picLocks noChangeAspect="1"/>
            </p:cNvPicPr>
            <p:nvPr/>
          </p:nvPicPr>
          <p:blipFill>
            <a:blip r:embed="rId2"/>
            <a:stretch>
              <a:fillRect/>
            </a:stretch>
          </p:blipFill>
          <p:spPr>
            <a:xfrm>
              <a:off x="11925170" y="71620"/>
              <a:ext cx="266830" cy="217677"/>
            </a:xfrm>
            <a:prstGeom prst="rect">
              <a:avLst/>
            </a:prstGeom>
          </p:spPr>
        </p:pic>
      </p:grpSp>
    </p:spTree>
    <p:extLst>
      <p:ext uri="{BB962C8B-B14F-4D97-AF65-F5344CB8AC3E}">
        <p14:creationId xmlns:p14="http://schemas.microsoft.com/office/powerpoint/2010/main" val="155613532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434B6B-C4A2-D646-BE50-AD37152B75E9}"/>
              </a:ext>
            </a:extLst>
          </p:cNvPr>
          <p:cNvSpPr>
            <a:spLocks noGrp="1"/>
          </p:cNvSpPr>
          <p:nvPr>
            <p:ph type="title"/>
          </p:nvPr>
        </p:nvSpPr>
        <p:spPr/>
        <p:txBody>
          <a:bodyPr/>
          <a:lstStyle/>
          <a:p>
            <a:r>
              <a:rPr lang="en-US" dirty="0"/>
              <a:t>Let’s tackle some big questions in plant ecophysiology!</a:t>
            </a:r>
          </a:p>
        </p:txBody>
      </p:sp>
      <p:sp>
        <p:nvSpPr>
          <p:cNvPr id="3" name="Text Placeholder 2">
            <a:extLst>
              <a:ext uri="{FF2B5EF4-FFF2-40B4-BE49-F238E27FC236}">
                <a16:creationId xmlns:a16="http://schemas.microsoft.com/office/drawing/2014/main" id="{6C261B37-88D7-E44A-9041-6B3B577FFC67}"/>
              </a:ext>
            </a:extLst>
          </p:cNvPr>
          <p:cNvSpPr>
            <a:spLocks noGrp="1"/>
          </p:cNvSpPr>
          <p:nvPr>
            <p:ph type="body" idx="1"/>
          </p:nvPr>
        </p:nvSpPr>
        <p:spPr/>
        <p:txBody>
          <a:bodyPr/>
          <a:lstStyle/>
          <a:p>
            <a:endParaRPr lang="en-US"/>
          </a:p>
        </p:txBody>
      </p:sp>
      <p:grpSp>
        <p:nvGrpSpPr>
          <p:cNvPr id="4" name="Group 3">
            <a:extLst>
              <a:ext uri="{FF2B5EF4-FFF2-40B4-BE49-F238E27FC236}">
                <a16:creationId xmlns:a16="http://schemas.microsoft.com/office/drawing/2014/main" id="{D6DEE812-8652-A44F-89F2-9AAB5369A401}"/>
              </a:ext>
            </a:extLst>
          </p:cNvPr>
          <p:cNvGrpSpPr/>
          <p:nvPr/>
        </p:nvGrpSpPr>
        <p:grpSpPr>
          <a:xfrm>
            <a:off x="8081319" y="-4207"/>
            <a:ext cx="4110681" cy="369332"/>
            <a:chOff x="8081319" y="-4207"/>
            <a:chExt cx="4110681" cy="369332"/>
          </a:xfrm>
        </p:grpSpPr>
        <p:sp>
          <p:nvSpPr>
            <p:cNvPr id="5" name="TextBox 4">
              <a:extLst>
                <a:ext uri="{FF2B5EF4-FFF2-40B4-BE49-F238E27FC236}">
                  <a16:creationId xmlns:a16="http://schemas.microsoft.com/office/drawing/2014/main" id="{A79609B1-512B-7C46-BC3F-FBEAFD02AC6A}"/>
                </a:ext>
              </a:extLst>
            </p:cNvPr>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6" name="Picture 5">
              <a:extLst>
                <a:ext uri="{FF2B5EF4-FFF2-40B4-BE49-F238E27FC236}">
                  <a16:creationId xmlns:a16="http://schemas.microsoft.com/office/drawing/2014/main" id="{EBDBC1AC-37F2-5944-A4E2-C01FDF05D0C3}"/>
                </a:ext>
              </a:extLst>
            </p:cNvPr>
            <p:cNvPicPr>
              <a:picLocks noChangeAspect="1"/>
            </p:cNvPicPr>
            <p:nvPr/>
          </p:nvPicPr>
          <p:blipFill>
            <a:blip r:embed="rId2"/>
            <a:stretch>
              <a:fillRect/>
            </a:stretch>
          </p:blipFill>
          <p:spPr>
            <a:xfrm>
              <a:off x="11925170" y="71620"/>
              <a:ext cx="266830" cy="217677"/>
            </a:xfrm>
            <a:prstGeom prst="rect">
              <a:avLst/>
            </a:prstGeom>
          </p:spPr>
        </p:pic>
      </p:grpSp>
    </p:spTree>
    <p:extLst>
      <p:ext uri="{BB962C8B-B14F-4D97-AF65-F5344CB8AC3E}">
        <p14:creationId xmlns:p14="http://schemas.microsoft.com/office/powerpoint/2010/main" val="357715383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434B6B-C4A2-D646-BE50-AD37152B75E9}"/>
              </a:ext>
            </a:extLst>
          </p:cNvPr>
          <p:cNvSpPr>
            <a:spLocks noGrp="1"/>
          </p:cNvSpPr>
          <p:nvPr>
            <p:ph type="title"/>
          </p:nvPr>
        </p:nvSpPr>
        <p:spPr/>
        <p:txBody>
          <a:bodyPr/>
          <a:lstStyle/>
          <a:p>
            <a:r>
              <a:rPr lang="en-US" dirty="0">
                <a:solidFill>
                  <a:srgbClr val="011893"/>
                </a:solidFill>
              </a:rPr>
              <a:t>Question 1: </a:t>
            </a:r>
            <a:r>
              <a:rPr lang="en-US" dirty="0"/>
              <a:t>Is photosynthesis optimized to the environment?</a:t>
            </a:r>
          </a:p>
        </p:txBody>
      </p:sp>
      <p:sp>
        <p:nvSpPr>
          <p:cNvPr id="3" name="Text Placeholder 2">
            <a:extLst>
              <a:ext uri="{FF2B5EF4-FFF2-40B4-BE49-F238E27FC236}">
                <a16:creationId xmlns:a16="http://schemas.microsoft.com/office/drawing/2014/main" id="{6C261B37-88D7-E44A-9041-6B3B577FFC67}"/>
              </a:ext>
            </a:extLst>
          </p:cNvPr>
          <p:cNvSpPr>
            <a:spLocks noGrp="1"/>
          </p:cNvSpPr>
          <p:nvPr>
            <p:ph type="body" idx="1"/>
          </p:nvPr>
        </p:nvSpPr>
        <p:spPr/>
        <p:txBody>
          <a:bodyPr/>
          <a:lstStyle/>
          <a:p>
            <a:endParaRPr lang="en-US"/>
          </a:p>
        </p:txBody>
      </p:sp>
      <p:grpSp>
        <p:nvGrpSpPr>
          <p:cNvPr id="4" name="Group 3">
            <a:extLst>
              <a:ext uri="{FF2B5EF4-FFF2-40B4-BE49-F238E27FC236}">
                <a16:creationId xmlns:a16="http://schemas.microsoft.com/office/drawing/2014/main" id="{2767289F-E077-3244-810A-CE0A42874709}"/>
              </a:ext>
            </a:extLst>
          </p:cNvPr>
          <p:cNvGrpSpPr/>
          <p:nvPr/>
        </p:nvGrpSpPr>
        <p:grpSpPr>
          <a:xfrm>
            <a:off x="8081319" y="-4207"/>
            <a:ext cx="4110681" cy="369332"/>
            <a:chOff x="8081319" y="-4207"/>
            <a:chExt cx="4110681" cy="369332"/>
          </a:xfrm>
        </p:grpSpPr>
        <p:sp>
          <p:nvSpPr>
            <p:cNvPr id="5" name="TextBox 4">
              <a:extLst>
                <a:ext uri="{FF2B5EF4-FFF2-40B4-BE49-F238E27FC236}">
                  <a16:creationId xmlns:a16="http://schemas.microsoft.com/office/drawing/2014/main" id="{D51B7D57-34EF-904E-9F84-6601F929C3B2}"/>
                </a:ext>
              </a:extLst>
            </p:cNvPr>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6" name="Picture 5">
              <a:extLst>
                <a:ext uri="{FF2B5EF4-FFF2-40B4-BE49-F238E27FC236}">
                  <a16:creationId xmlns:a16="http://schemas.microsoft.com/office/drawing/2014/main" id="{F0F22794-1E04-6D4A-A02D-A1F3E7054CA7}"/>
                </a:ext>
              </a:extLst>
            </p:cNvPr>
            <p:cNvPicPr>
              <a:picLocks noChangeAspect="1"/>
            </p:cNvPicPr>
            <p:nvPr/>
          </p:nvPicPr>
          <p:blipFill>
            <a:blip r:embed="rId2"/>
            <a:stretch>
              <a:fillRect/>
            </a:stretch>
          </p:blipFill>
          <p:spPr>
            <a:xfrm>
              <a:off x="11925170" y="71620"/>
              <a:ext cx="266830" cy="217677"/>
            </a:xfrm>
            <a:prstGeom prst="rect">
              <a:avLst/>
            </a:prstGeom>
          </p:spPr>
        </p:pic>
      </p:grpSp>
    </p:spTree>
    <p:extLst>
      <p:ext uri="{BB962C8B-B14F-4D97-AF65-F5344CB8AC3E}">
        <p14:creationId xmlns:p14="http://schemas.microsoft.com/office/powerpoint/2010/main" val="8182960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104306" y="1234388"/>
            <a:ext cx="5134865" cy="5254280"/>
          </a:xfrm>
          <a:prstGeom prst="rect">
            <a:avLst/>
          </a:prstGeom>
        </p:spPr>
      </p:pic>
      <p:sp>
        <p:nvSpPr>
          <p:cNvPr id="3" name="TextBox 2"/>
          <p:cNvSpPr txBox="1"/>
          <p:nvPr/>
        </p:nvSpPr>
        <p:spPr>
          <a:xfrm>
            <a:off x="0" y="6488668"/>
            <a:ext cx="3435255" cy="369332"/>
          </a:xfrm>
          <a:prstGeom prst="rect">
            <a:avLst/>
          </a:prstGeom>
          <a:noFill/>
        </p:spPr>
        <p:txBody>
          <a:bodyPr wrap="none" rtlCol="0">
            <a:spAutoFit/>
          </a:bodyPr>
          <a:lstStyle/>
          <a:p>
            <a:pPr algn="r"/>
            <a:r>
              <a:rPr lang="en-US" dirty="0"/>
              <a:t>Rogers (2012). </a:t>
            </a:r>
            <a:r>
              <a:rPr lang="en-US" i="1" dirty="0"/>
              <a:t>Photosynthesis Res.</a:t>
            </a:r>
            <a:endParaRPr lang="en-US" dirty="0"/>
          </a:p>
        </p:txBody>
      </p:sp>
      <p:sp>
        <p:nvSpPr>
          <p:cNvPr id="5" name="Title 1"/>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But photosynthetic parameters are uncertain</a:t>
            </a:r>
          </a:p>
        </p:txBody>
      </p:sp>
      <p:grpSp>
        <p:nvGrpSpPr>
          <p:cNvPr id="6" name="Group 5"/>
          <p:cNvGrpSpPr/>
          <p:nvPr/>
        </p:nvGrpSpPr>
        <p:grpSpPr>
          <a:xfrm>
            <a:off x="8081319" y="-4207"/>
            <a:ext cx="4110681" cy="369332"/>
            <a:chOff x="8081319" y="-4207"/>
            <a:chExt cx="4110681" cy="369332"/>
          </a:xfrm>
        </p:grpSpPr>
        <p:sp>
          <p:nvSpPr>
            <p:cNvPr id="7" name="TextBox 6"/>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8" name="Picture 7"/>
            <p:cNvPicPr>
              <a:picLocks noChangeAspect="1"/>
            </p:cNvPicPr>
            <p:nvPr/>
          </p:nvPicPr>
          <p:blipFill>
            <a:blip r:embed="rId3"/>
            <a:stretch>
              <a:fillRect/>
            </a:stretch>
          </p:blipFill>
          <p:spPr>
            <a:xfrm>
              <a:off x="11925170" y="71620"/>
              <a:ext cx="266830" cy="217677"/>
            </a:xfrm>
            <a:prstGeom prst="rect">
              <a:avLst/>
            </a:prstGeom>
          </p:spPr>
        </p:pic>
      </p:grpSp>
      <p:sp>
        <p:nvSpPr>
          <p:cNvPr id="4" name="TextBox 3">
            <a:extLst>
              <a:ext uri="{FF2B5EF4-FFF2-40B4-BE49-F238E27FC236}">
                <a16:creationId xmlns:a16="http://schemas.microsoft.com/office/drawing/2014/main" id="{0A3F10F2-4A1B-0843-9F9D-867478DD9FAE}"/>
              </a:ext>
            </a:extLst>
          </p:cNvPr>
          <p:cNvSpPr txBox="1"/>
          <p:nvPr/>
        </p:nvSpPr>
        <p:spPr>
          <a:xfrm>
            <a:off x="283707" y="2704682"/>
            <a:ext cx="2691505" cy="1384995"/>
          </a:xfrm>
          <a:prstGeom prst="rect">
            <a:avLst/>
          </a:prstGeom>
          <a:noFill/>
        </p:spPr>
        <p:txBody>
          <a:bodyPr wrap="square" rtlCol="0">
            <a:spAutoFit/>
          </a:bodyPr>
          <a:lstStyle/>
          <a:p>
            <a:r>
              <a:rPr lang="en-US" sz="2800" i="1" dirty="0" err="1">
                <a:solidFill>
                  <a:srgbClr val="011893"/>
                </a:solidFill>
              </a:rPr>
              <a:t>V</a:t>
            </a:r>
            <a:r>
              <a:rPr lang="en-US" sz="2800" baseline="-25000" dirty="0" err="1">
                <a:solidFill>
                  <a:srgbClr val="011893"/>
                </a:solidFill>
              </a:rPr>
              <a:t>cmax</a:t>
            </a:r>
            <a:r>
              <a:rPr lang="en-US" sz="2800" dirty="0"/>
              <a:t>: maximum rate of </a:t>
            </a:r>
            <a:r>
              <a:rPr lang="en-US" sz="2800" dirty="0" err="1"/>
              <a:t>Rubsico</a:t>
            </a:r>
            <a:r>
              <a:rPr lang="en-US" sz="2800" dirty="0"/>
              <a:t> carboxylation</a:t>
            </a:r>
          </a:p>
        </p:txBody>
      </p:sp>
      <p:cxnSp>
        <p:nvCxnSpPr>
          <p:cNvPr id="10" name="Straight Arrow Connector 9">
            <a:extLst>
              <a:ext uri="{FF2B5EF4-FFF2-40B4-BE49-F238E27FC236}">
                <a16:creationId xmlns:a16="http://schemas.microsoft.com/office/drawing/2014/main" id="{3DB08B76-12AB-574B-B5D8-4C8384E9C285}"/>
              </a:ext>
            </a:extLst>
          </p:cNvPr>
          <p:cNvCxnSpPr>
            <a:cxnSpLocks/>
          </p:cNvCxnSpPr>
          <p:nvPr/>
        </p:nvCxnSpPr>
        <p:spPr>
          <a:xfrm>
            <a:off x="2975212" y="3397179"/>
            <a:ext cx="1351128" cy="1"/>
          </a:xfrm>
          <a:prstGeom prst="straightConnector1">
            <a:avLst/>
          </a:prstGeom>
          <a:ln w="76200">
            <a:solidFill>
              <a:srgbClr val="011893"/>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4593713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Global </a:t>
            </a:r>
            <a:r>
              <a:rPr lang="en-US" i="1" dirty="0" err="1"/>
              <a:t>V</a:t>
            </a:r>
            <a:r>
              <a:rPr lang="en-US" baseline="-25000" dirty="0" err="1"/>
              <a:t>cmax</a:t>
            </a:r>
            <a:r>
              <a:rPr lang="en-US" dirty="0"/>
              <a:t> dataset</a:t>
            </a:r>
          </a:p>
        </p:txBody>
      </p:sp>
      <p:grpSp>
        <p:nvGrpSpPr>
          <p:cNvPr id="6" name="Group 5"/>
          <p:cNvGrpSpPr/>
          <p:nvPr/>
        </p:nvGrpSpPr>
        <p:grpSpPr>
          <a:xfrm>
            <a:off x="8081319" y="-4207"/>
            <a:ext cx="4110681" cy="369332"/>
            <a:chOff x="8081319" y="-4207"/>
            <a:chExt cx="4110681" cy="369332"/>
          </a:xfrm>
        </p:grpSpPr>
        <p:sp>
          <p:nvSpPr>
            <p:cNvPr id="7" name="TextBox 6"/>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8" name="Picture 7"/>
            <p:cNvPicPr>
              <a:picLocks noChangeAspect="1"/>
            </p:cNvPicPr>
            <p:nvPr/>
          </p:nvPicPr>
          <p:blipFill>
            <a:blip r:embed="rId2"/>
            <a:stretch>
              <a:fillRect/>
            </a:stretch>
          </p:blipFill>
          <p:spPr>
            <a:xfrm>
              <a:off x="11925170" y="71620"/>
              <a:ext cx="266830" cy="217677"/>
            </a:xfrm>
            <a:prstGeom prst="rect">
              <a:avLst/>
            </a:prstGeom>
          </p:spPr>
        </p:pic>
      </p:grpSp>
      <p:sp>
        <p:nvSpPr>
          <p:cNvPr id="9" name="TextBox 8"/>
          <p:cNvSpPr txBox="1"/>
          <p:nvPr/>
        </p:nvSpPr>
        <p:spPr>
          <a:xfrm>
            <a:off x="0" y="6489825"/>
            <a:ext cx="3362395" cy="369332"/>
          </a:xfrm>
          <a:prstGeom prst="rect">
            <a:avLst/>
          </a:prstGeom>
          <a:noFill/>
        </p:spPr>
        <p:txBody>
          <a:bodyPr wrap="none" rtlCol="0">
            <a:spAutoFit/>
          </a:bodyPr>
          <a:lstStyle/>
          <a:p>
            <a:r>
              <a:rPr lang="en-US" dirty="0"/>
              <a:t>Smith et al. (2019) </a:t>
            </a:r>
            <a:r>
              <a:rPr lang="en-US" i="1" dirty="0"/>
              <a:t>Ecology Letters</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660" y="1349633"/>
            <a:ext cx="8028432" cy="4824984"/>
          </a:xfrm>
          <a:prstGeom prst="rect">
            <a:avLst/>
          </a:prstGeom>
        </p:spPr>
      </p:pic>
      <p:sp>
        <p:nvSpPr>
          <p:cNvPr id="4" name="TextBox 3"/>
          <p:cNvSpPr txBox="1"/>
          <p:nvPr/>
        </p:nvSpPr>
        <p:spPr>
          <a:xfrm>
            <a:off x="3541450" y="4700138"/>
            <a:ext cx="3264163" cy="1384995"/>
          </a:xfrm>
          <a:prstGeom prst="rect">
            <a:avLst/>
          </a:prstGeom>
          <a:solidFill>
            <a:schemeClr val="bg1"/>
          </a:solidFill>
          <a:ln>
            <a:solidFill>
              <a:schemeClr val="tx1"/>
            </a:solidFill>
          </a:ln>
        </p:spPr>
        <p:txBody>
          <a:bodyPr wrap="none" rtlCol="0">
            <a:spAutoFit/>
          </a:bodyPr>
          <a:lstStyle/>
          <a:p>
            <a:r>
              <a:rPr lang="en-US" sz="2800" dirty="0"/>
              <a:t>3,697 measurements</a:t>
            </a:r>
          </a:p>
          <a:p>
            <a:r>
              <a:rPr lang="en-US" sz="2800" dirty="0"/>
              <a:t>202 sites</a:t>
            </a:r>
          </a:p>
          <a:p>
            <a:r>
              <a:rPr lang="en-US" sz="2800" dirty="0"/>
              <a:t>&gt; 600 genera</a:t>
            </a:r>
          </a:p>
        </p:txBody>
      </p:sp>
      <p:pic>
        <p:nvPicPr>
          <p:cNvPr id="10" name="Picture 9"/>
          <p:cNvPicPr>
            <a:picLocks noChangeAspect="1"/>
          </p:cNvPicPr>
          <p:nvPr/>
        </p:nvPicPr>
        <p:blipFill rotWithShape="1">
          <a:blip r:embed="rId4">
            <a:extLst>
              <a:ext uri="{28A0092B-C50C-407E-A947-70E740481C1C}">
                <a14:useLocalDpi xmlns:a14="http://schemas.microsoft.com/office/drawing/2010/main" val="0"/>
              </a:ext>
            </a:extLst>
          </a:blip>
          <a:srcRect l="7128" t="4445" r="4646" b="6230"/>
          <a:stretch/>
        </p:blipFill>
        <p:spPr>
          <a:xfrm>
            <a:off x="7611762" y="827903"/>
            <a:ext cx="3958120" cy="5463176"/>
          </a:xfrm>
          <a:prstGeom prst="rect">
            <a:avLst/>
          </a:prstGeom>
          <a:ln>
            <a:solidFill>
              <a:schemeClr val="tx1"/>
            </a:solidFill>
          </a:ln>
        </p:spPr>
      </p:pic>
    </p:spTree>
    <p:extLst>
      <p:ext uri="{BB962C8B-B14F-4D97-AF65-F5344CB8AC3E}">
        <p14:creationId xmlns:p14="http://schemas.microsoft.com/office/powerpoint/2010/main" val="364552479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367283" y="696036"/>
            <a:ext cx="4490114" cy="456176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4"/>
          <p:cNvGrpSpPr/>
          <p:nvPr/>
        </p:nvGrpSpPr>
        <p:grpSpPr>
          <a:xfrm>
            <a:off x="8081319" y="-4207"/>
            <a:ext cx="4110681" cy="369332"/>
            <a:chOff x="8081319" y="-4207"/>
            <a:chExt cx="4110681" cy="369332"/>
          </a:xfrm>
        </p:grpSpPr>
        <p:sp>
          <p:nvSpPr>
            <p:cNvPr id="6" name="TextBox 5"/>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7" name="Picture 6"/>
            <p:cNvPicPr>
              <a:picLocks noChangeAspect="1"/>
            </p:cNvPicPr>
            <p:nvPr/>
          </p:nvPicPr>
          <p:blipFill>
            <a:blip r:embed="rId3"/>
            <a:stretch>
              <a:fillRect/>
            </a:stretch>
          </p:blipFill>
          <p:spPr>
            <a:xfrm>
              <a:off x="11925170" y="71620"/>
              <a:ext cx="266830" cy="217677"/>
            </a:xfrm>
            <a:prstGeom prst="rect">
              <a:avLst/>
            </a:prstGeom>
          </p:spPr>
        </p:pic>
      </p:grpSp>
      <p:pic>
        <p:nvPicPr>
          <p:cNvPr id="9" name="Picture 8">
            <a:extLst>
              <a:ext uri="{FF2B5EF4-FFF2-40B4-BE49-F238E27FC236}">
                <a16:creationId xmlns:a16="http://schemas.microsoft.com/office/drawing/2014/main" id="{212AFB5A-FB87-8342-855A-2808C80AFB70}"/>
              </a:ext>
            </a:extLst>
          </p:cNvPr>
          <p:cNvPicPr>
            <a:picLocks noChangeAspect="1"/>
          </p:cNvPicPr>
          <p:nvPr/>
        </p:nvPicPr>
        <p:blipFill>
          <a:blip r:embed="rId4"/>
          <a:stretch>
            <a:fillRect/>
          </a:stretch>
        </p:blipFill>
        <p:spPr>
          <a:xfrm>
            <a:off x="2943103" y="359355"/>
            <a:ext cx="5627692" cy="6498645"/>
          </a:xfrm>
          <a:prstGeom prst="rect">
            <a:avLst/>
          </a:prstGeom>
        </p:spPr>
      </p:pic>
      <p:sp>
        <p:nvSpPr>
          <p:cNvPr id="8" name="TextBox 7"/>
          <p:cNvSpPr txBox="1"/>
          <p:nvPr/>
        </p:nvSpPr>
        <p:spPr>
          <a:xfrm>
            <a:off x="0" y="6489825"/>
            <a:ext cx="3362395" cy="369332"/>
          </a:xfrm>
          <a:prstGeom prst="rect">
            <a:avLst/>
          </a:prstGeom>
          <a:noFill/>
        </p:spPr>
        <p:txBody>
          <a:bodyPr wrap="none" rtlCol="0">
            <a:spAutoFit/>
          </a:bodyPr>
          <a:lstStyle/>
          <a:p>
            <a:r>
              <a:rPr lang="en-US" dirty="0"/>
              <a:t>Smith et al. (2019) </a:t>
            </a:r>
            <a:r>
              <a:rPr lang="en-US" i="1" dirty="0"/>
              <a:t>Ecology Letters</a:t>
            </a:r>
            <a:endParaRPr lang="en-US" dirty="0"/>
          </a:p>
        </p:txBody>
      </p:sp>
    </p:spTree>
    <p:extLst>
      <p:ext uri="{BB962C8B-B14F-4D97-AF65-F5344CB8AC3E}">
        <p14:creationId xmlns:p14="http://schemas.microsoft.com/office/powerpoint/2010/main" val="202178524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434B6B-C4A2-D646-BE50-AD37152B75E9}"/>
              </a:ext>
            </a:extLst>
          </p:cNvPr>
          <p:cNvSpPr>
            <a:spLocks noGrp="1"/>
          </p:cNvSpPr>
          <p:nvPr>
            <p:ph type="title"/>
          </p:nvPr>
        </p:nvSpPr>
        <p:spPr/>
        <p:txBody>
          <a:bodyPr>
            <a:normAutofit fontScale="90000"/>
          </a:bodyPr>
          <a:lstStyle/>
          <a:p>
            <a:r>
              <a:rPr lang="en-US" dirty="0">
                <a:solidFill>
                  <a:srgbClr val="011893"/>
                </a:solidFill>
              </a:rPr>
              <a:t>Question 1: </a:t>
            </a:r>
            <a:r>
              <a:rPr lang="en-US" dirty="0"/>
              <a:t>Is photosynthesis optimized to the environment?</a:t>
            </a:r>
            <a:br>
              <a:rPr lang="en-US" dirty="0"/>
            </a:br>
            <a:r>
              <a:rPr lang="en-US" dirty="0">
                <a:solidFill>
                  <a:srgbClr val="011893"/>
                </a:solidFill>
              </a:rPr>
              <a:t>YES! Photosynthetic capacity acclimates spatially as expected from optimization</a:t>
            </a:r>
            <a:endParaRPr lang="en-US" dirty="0"/>
          </a:p>
        </p:txBody>
      </p:sp>
      <p:sp>
        <p:nvSpPr>
          <p:cNvPr id="3" name="Text Placeholder 2">
            <a:extLst>
              <a:ext uri="{FF2B5EF4-FFF2-40B4-BE49-F238E27FC236}">
                <a16:creationId xmlns:a16="http://schemas.microsoft.com/office/drawing/2014/main" id="{6C261B37-88D7-E44A-9041-6B3B577FFC67}"/>
              </a:ext>
            </a:extLst>
          </p:cNvPr>
          <p:cNvSpPr>
            <a:spLocks noGrp="1"/>
          </p:cNvSpPr>
          <p:nvPr>
            <p:ph type="body" idx="1"/>
          </p:nvPr>
        </p:nvSpPr>
        <p:spPr/>
        <p:txBody>
          <a:bodyPr/>
          <a:lstStyle/>
          <a:p>
            <a:endParaRPr lang="en-US"/>
          </a:p>
        </p:txBody>
      </p:sp>
      <p:grpSp>
        <p:nvGrpSpPr>
          <p:cNvPr id="4" name="Group 3">
            <a:extLst>
              <a:ext uri="{FF2B5EF4-FFF2-40B4-BE49-F238E27FC236}">
                <a16:creationId xmlns:a16="http://schemas.microsoft.com/office/drawing/2014/main" id="{342082AF-094B-364B-B6E1-369F748F185A}"/>
              </a:ext>
            </a:extLst>
          </p:cNvPr>
          <p:cNvGrpSpPr/>
          <p:nvPr/>
        </p:nvGrpSpPr>
        <p:grpSpPr>
          <a:xfrm>
            <a:off x="8081319" y="-4207"/>
            <a:ext cx="4110681" cy="369332"/>
            <a:chOff x="8081319" y="-4207"/>
            <a:chExt cx="4110681" cy="369332"/>
          </a:xfrm>
        </p:grpSpPr>
        <p:sp>
          <p:nvSpPr>
            <p:cNvPr id="5" name="TextBox 4">
              <a:extLst>
                <a:ext uri="{FF2B5EF4-FFF2-40B4-BE49-F238E27FC236}">
                  <a16:creationId xmlns:a16="http://schemas.microsoft.com/office/drawing/2014/main" id="{223E7676-0C29-F242-A754-0C2B941B25A0}"/>
                </a:ext>
              </a:extLst>
            </p:cNvPr>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6" name="Picture 5">
              <a:extLst>
                <a:ext uri="{FF2B5EF4-FFF2-40B4-BE49-F238E27FC236}">
                  <a16:creationId xmlns:a16="http://schemas.microsoft.com/office/drawing/2014/main" id="{F3972452-F465-164D-906A-A708914CCAFB}"/>
                </a:ext>
              </a:extLst>
            </p:cNvPr>
            <p:cNvPicPr>
              <a:picLocks noChangeAspect="1"/>
            </p:cNvPicPr>
            <p:nvPr/>
          </p:nvPicPr>
          <p:blipFill>
            <a:blip r:embed="rId2"/>
            <a:stretch>
              <a:fillRect/>
            </a:stretch>
          </p:blipFill>
          <p:spPr>
            <a:xfrm>
              <a:off x="11925170" y="71620"/>
              <a:ext cx="266830" cy="217677"/>
            </a:xfrm>
            <a:prstGeom prst="rect">
              <a:avLst/>
            </a:prstGeom>
          </p:spPr>
        </p:pic>
      </p:grpSp>
    </p:spTree>
    <p:extLst>
      <p:ext uri="{BB962C8B-B14F-4D97-AF65-F5344CB8AC3E}">
        <p14:creationId xmlns:p14="http://schemas.microsoft.com/office/powerpoint/2010/main" val="102953479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434B6B-C4A2-D646-BE50-AD37152B75E9}"/>
              </a:ext>
            </a:extLst>
          </p:cNvPr>
          <p:cNvSpPr>
            <a:spLocks noGrp="1"/>
          </p:cNvSpPr>
          <p:nvPr>
            <p:ph type="title"/>
          </p:nvPr>
        </p:nvSpPr>
        <p:spPr/>
        <p:txBody>
          <a:bodyPr/>
          <a:lstStyle/>
          <a:p>
            <a:r>
              <a:rPr lang="en-US" dirty="0">
                <a:solidFill>
                  <a:srgbClr val="011893"/>
                </a:solidFill>
              </a:rPr>
              <a:t>Question 2: </a:t>
            </a:r>
            <a:r>
              <a:rPr lang="en-US" dirty="0"/>
              <a:t>How will photosynthesis acclimate to future conditions?</a:t>
            </a:r>
          </a:p>
        </p:txBody>
      </p:sp>
      <p:sp>
        <p:nvSpPr>
          <p:cNvPr id="3" name="Text Placeholder 2">
            <a:extLst>
              <a:ext uri="{FF2B5EF4-FFF2-40B4-BE49-F238E27FC236}">
                <a16:creationId xmlns:a16="http://schemas.microsoft.com/office/drawing/2014/main" id="{6C261B37-88D7-E44A-9041-6B3B577FFC67}"/>
              </a:ext>
            </a:extLst>
          </p:cNvPr>
          <p:cNvSpPr>
            <a:spLocks noGrp="1"/>
          </p:cNvSpPr>
          <p:nvPr>
            <p:ph type="body" idx="1"/>
          </p:nvPr>
        </p:nvSpPr>
        <p:spPr/>
        <p:txBody>
          <a:bodyPr/>
          <a:lstStyle/>
          <a:p>
            <a:endParaRPr lang="en-US"/>
          </a:p>
        </p:txBody>
      </p:sp>
      <p:grpSp>
        <p:nvGrpSpPr>
          <p:cNvPr id="4" name="Group 3">
            <a:extLst>
              <a:ext uri="{FF2B5EF4-FFF2-40B4-BE49-F238E27FC236}">
                <a16:creationId xmlns:a16="http://schemas.microsoft.com/office/drawing/2014/main" id="{45807368-587D-D34F-A994-907F2E8C440D}"/>
              </a:ext>
            </a:extLst>
          </p:cNvPr>
          <p:cNvGrpSpPr/>
          <p:nvPr/>
        </p:nvGrpSpPr>
        <p:grpSpPr>
          <a:xfrm>
            <a:off x="8081319" y="-4207"/>
            <a:ext cx="4110681" cy="369332"/>
            <a:chOff x="8081319" y="-4207"/>
            <a:chExt cx="4110681" cy="369332"/>
          </a:xfrm>
        </p:grpSpPr>
        <p:sp>
          <p:nvSpPr>
            <p:cNvPr id="5" name="TextBox 4">
              <a:extLst>
                <a:ext uri="{FF2B5EF4-FFF2-40B4-BE49-F238E27FC236}">
                  <a16:creationId xmlns:a16="http://schemas.microsoft.com/office/drawing/2014/main" id="{7C1F13F8-6C7C-3146-8EA6-5F016E86471A}"/>
                </a:ext>
              </a:extLst>
            </p:cNvPr>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6" name="Picture 5">
              <a:extLst>
                <a:ext uri="{FF2B5EF4-FFF2-40B4-BE49-F238E27FC236}">
                  <a16:creationId xmlns:a16="http://schemas.microsoft.com/office/drawing/2014/main" id="{3AF9BD03-72C0-F64E-A72A-829B1A4A0AA0}"/>
                </a:ext>
              </a:extLst>
            </p:cNvPr>
            <p:cNvPicPr>
              <a:picLocks noChangeAspect="1"/>
            </p:cNvPicPr>
            <p:nvPr/>
          </p:nvPicPr>
          <p:blipFill>
            <a:blip r:embed="rId2"/>
            <a:stretch>
              <a:fillRect/>
            </a:stretch>
          </p:blipFill>
          <p:spPr>
            <a:xfrm>
              <a:off x="11925170" y="71620"/>
              <a:ext cx="266830" cy="217677"/>
            </a:xfrm>
            <a:prstGeom prst="rect">
              <a:avLst/>
            </a:prstGeom>
          </p:spPr>
        </p:pic>
      </p:grpSp>
    </p:spTree>
    <p:extLst>
      <p:ext uri="{BB962C8B-B14F-4D97-AF65-F5344CB8AC3E}">
        <p14:creationId xmlns:p14="http://schemas.microsoft.com/office/powerpoint/2010/main" val="205961502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A0CA64-1C59-1344-AFC7-BE3EF7479C3C}"/>
              </a:ext>
            </a:extLst>
          </p:cNvPr>
          <p:cNvSpPr>
            <a:spLocks noGrp="1"/>
          </p:cNvSpPr>
          <p:nvPr>
            <p:ph type="title"/>
          </p:nvPr>
        </p:nvSpPr>
        <p:spPr/>
        <p:txBody>
          <a:bodyPr>
            <a:normAutofit fontScale="90000"/>
          </a:bodyPr>
          <a:lstStyle/>
          <a:p>
            <a:r>
              <a:rPr lang="en-US" dirty="0"/>
              <a:t>Photosynthetic traits change with temperature and CO</a:t>
            </a:r>
            <a:r>
              <a:rPr lang="en-US" baseline="-25000" dirty="0"/>
              <a:t>2</a:t>
            </a:r>
            <a:r>
              <a:rPr lang="en-US" dirty="0"/>
              <a:t> in ways expected from optimization</a:t>
            </a:r>
          </a:p>
        </p:txBody>
      </p:sp>
      <p:pic>
        <p:nvPicPr>
          <p:cNvPr id="3" name="Picture 2">
            <a:extLst>
              <a:ext uri="{FF2B5EF4-FFF2-40B4-BE49-F238E27FC236}">
                <a16:creationId xmlns:a16="http://schemas.microsoft.com/office/drawing/2014/main" id="{8DB02C00-D505-CD46-8282-7E1F15A11A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1276" y="1874404"/>
            <a:ext cx="5241560" cy="5241560"/>
          </a:xfrm>
          <a:prstGeom prst="rect">
            <a:avLst/>
          </a:prstGeom>
        </p:spPr>
      </p:pic>
      <p:grpSp>
        <p:nvGrpSpPr>
          <p:cNvPr id="4" name="Group 3">
            <a:extLst>
              <a:ext uri="{FF2B5EF4-FFF2-40B4-BE49-F238E27FC236}">
                <a16:creationId xmlns:a16="http://schemas.microsoft.com/office/drawing/2014/main" id="{1029FDDA-A069-444F-8FA0-DB33F9437EF8}"/>
              </a:ext>
            </a:extLst>
          </p:cNvPr>
          <p:cNvGrpSpPr/>
          <p:nvPr/>
        </p:nvGrpSpPr>
        <p:grpSpPr>
          <a:xfrm>
            <a:off x="5791200" y="1145378"/>
            <a:ext cx="6400800" cy="6400800"/>
            <a:chOff x="5791200" y="613110"/>
            <a:chExt cx="6400800" cy="6400800"/>
          </a:xfrm>
        </p:grpSpPr>
        <p:pic>
          <p:nvPicPr>
            <p:cNvPr id="5" name="Picture 4">
              <a:extLst>
                <a:ext uri="{FF2B5EF4-FFF2-40B4-BE49-F238E27FC236}">
                  <a16:creationId xmlns:a16="http://schemas.microsoft.com/office/drawing/2014/main" id="{C9E6E976-D430-9D43-B1CD-07585AB6E5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91200" y="613110"/>
              <a:ext cx="6400800" cy="6400800"/>
            </a:xfrm>
            <a:prstGeom prst="rect">
              <a:avLst/>
            </a:prstGeom>
          </p:spPr>
        </p:pic>
        <p:sp>
          <p:nvSpPr>
            <p:cNvPr id="6" name="TextBox 5">
              <a:extLst>
                <a:ext uri="{FF2B5EF4-FFF2-40B4-BE49-F238E27FC236}">
                  <a16:creationId xmlns:a16="http://schemas.microsoft.com/office/drawing/2014/main" id="{31389C75-2F2A-4D44-A71F-2B43ECB097D8}"/>
                </a:ext>
              </a:extLst>
            </p:cNvPr>
            <p:cNvSpPr txBox="1"/>
            <p:nvPr/>
          </p:nvSpPr>
          <p:spPr>
            <a:xfrm>
              <a:off x="7716649" y="3962916"/>
              <a:ext cx="1301959" cy="369332"/>
            </a:xfrm>
            <a:prstGeom prst="rect">
              <a:avLst/>
            </a:prstGeom>
            <a:noFill/>
          </p:spPr>
          <p:txBody>
            <a:bodyPr wrap="none" rtlCol="0">
              <a:spAutoFit/>
            </a:bodyPr>
            <a:lstStyle/>
            <a:p>
              <a:r>
                <a:rPr lang="en-US" dirty="0"/>
                <a:t>mean: -12%</a:t>
              </a:r>
            </a:p>
          </p:txBody>
        </p:sp>
        <p:sp>
          <p:nvSpPr>
            <p:cNvPr id="7" name="TextBox 6">
              <a:extLst>
                <a:ext uri="{FF2B5EF4-FFF2-40B4-BE49-F238E27FC236}">
                  <a16:creationId xmlns:a16="http://schemas.microsoft.com/office/drawing/2014/main" id="{74B6103A-846F-8145-8B7B-A3ADF3F515C4}"/>
                </a:ext>
              </a:extLst>
            </p:cNvPr>
            <p:cNvSpPr txBox="1"/>
            <p:nvPr/>
          </p:nvSpPr>
          <p:spPr>
            <a:xfrm>
              <a:off x="9730801" y="3962916"/>
              <a:ext cx="1301959" cy="369332"/>
            </a:xfrm>
            <a:prstGeom prst="rect">
              <a:avLst/>
            </a:prstGeom>
            <a:noFill/>
          </p:spPr>
          <p:txBody>
            <a:bodyPr wrap="none" rtlCol="0">
              <a:spAutoFit/>
            </a:bodyPr>
            <a:lstStyle/>
            <a:p>
              <a:r>
                <a:rPr lang="en-US"/>
                <a:t>mean: -15%</a:t>
              </a:r>
            </a:p>
          </p:txBody>
        </p:sp>
      </p:grpSp>
      <p:grpSp>
        <p:nvGrpSpPr>
          <p:cNvPr id="8" name="Group 7">
            <a:extLst>
              <a:ext uri="{FF2B5EF4-FFF2-40B4-BE49-F238E27FC236}">
                <a16:creationId xmlns:a16="http://schemas.microsoft.com/office/drawing/2014/main" id="{61852A21-0B88-4242-A21A-4EE107B6E645}"/>
              </a:ext>
            </a:extLst>
          </p:cNvPr>
          <p:cNvGrpSpPr/>
          <p:nvPr/>
        </p:nvGrpSpPr>
        <p:grpSpPr>
          <a:xfrm>
            <a:off x="8081319" y="-4207"/>
            <a:ext cx="4110681" cy="369332"/>
            <a:chOff x="8081319" y="-4207"/>
            <a:chExt cx="4110681" cy="369332"/>
          </a:xfrm>
        </p:grpSpPr>
        <p:sp>
          <p:nvSpPr>
            <p:cNvPr id="9" name="TextBox 8">
              <a:extLst>
                <a:ext uri="{FF2B5EF4-FFF2-40B4-BE49-F238E27FC236}">
                  <a16:creationId xmlns:a16="http://schemas.microsoft.com/office/drawing/2014/main" id="{27887DE3-4DCC-C94D-A5E4-5432DD23F2B8}"/>
                </a:ext>
              </a:extLst>
            </p:cNvPr>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10" name="Picture 9">
              <a:extLst>
                <a:ext uri="{FF2B5EF4-FFF2-40B4-BE49-F238E27FC236}">
                  <a16:creationId xmlns:a16="http://schemas.microsoft.com/office/drawing/2014/main" id="{8C25F6BB-2605-F647-8E0C-67A0A6F99059}"/>
                </a:ext>
              </a:extLst>
            </p:cNvPr>
            <p:cNvPicPr>
              <a:picLocks noChangeAspect="1"/>
            </p:cNvPicPr>
            <p:nvPr/>
          </p:nvPicPr>
          <p:blipFill>
            <a:blip r:embed="rId4"/>
            <a:stretch>
              <a:fillRect/>
            </a:stretch>
          </p:blipFill>
          <p:spPr>
            <a:xfrm>
              <a:off x="11925170" y="71620"/>
              <a:ext cx="266830" cy="217677"/>
            </a:xfrm>
            <a:prstGeom prst="rect">
              <a:avLst/>
            </a:prstGeom>
          </p:spPr>
        </p:pic>
      </p:grpSp>
      <p:sp>
        <p:nvSpPr>
          <p:cNvPr id="11" name="TextBox 10">
            <a:extLst>
              <a:ext uri="{FF2B5EF4-FFF2-40B4-BE49-F238E27FC236}">
                <a16:creationId xmlns:a16="http://schemas.microsoft.com/office/drawing/2014/main" id="{7E1BF8F3-9ABE-D544-850D-ACC133A6497C}"/>
              </a:ext>
            </a:extLst>
          </p:cNvPr>
          <p:cNvSpPr txBox="1"/>
          <p:nvPr/>
        </p:nvSpPr>
        <p:spPr>
          <a:xfrm>
            <a:off x="0" y="6488668"/>
            <a:ext cx="2745495" cy="369332"/>
          </a:xfrm>
          <a:prstGeom prst="rect">
            <a:avLst/>
          </a:prstGeom>
          <a:noFill/>
        </p:spPr>
        <p:txBody>
          <a:bodyPr wrap="none" rtlCol="0">
            <a:spAutoFit/>
          </a:bodyPr>
          <a:lstStyle/>
          <a:p>
            <a:r>
              <a:rPr lang="en-US" dirty="0"/>
              <a:t>Smith and Keenan (in prep)</a:t>
            </a:r>
          </a:p>
        </p:txBody>
      </p:sp>
    </p:spTree>
    <p:extLst>
      <p:ext uri="{BB962C8B-B14F-4D97-AF65-F5344CB8AC3E}">
        <p14:creationId xmlns:p14="http://schemas.microsoft.com/office/powerpoint/2010/main" val="10527409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D28869-8FF7-4543-B58D-0618C478DBE6}"/>
              </a:ext>
            </a:extLst>
          </p:cNvPr>
          <p:cNvSpPr>
            <a:spLocks noGrp="1"/>
          </p:cNvSpPr>
          <p:nvPr>
            <p:ph type="title"/>
          </p:nvPr>
        </p:nvSpPr>
        <p:spPr/>
        <p:txBody>
          <a:bodyPr>
            <a:normAutofit/>
          </a:bodyPr>
          <a:lstStyle/>
          <a:p>
            <a:r>
              <a:rPr lang="en-US" dirty="0"/>
              <a:t>Higher CO</a:t>
            </a:r>
            <a:r>
              <a:rPr lang="en-US" baseline="-25000" dirty="0"/>
              <a:t>2</a:t>
            </a:r>
            <a:r>
              <a:rPr lang="en-US" dirty="0"/>
              <a:t> and increased temperatures increase future photosynthesis</a:t>
            </a:r>
          </a:p>
        </p:txBody>
      </p:sp>
      <p:pic>
        <p:nvPicPr>
          <p:cNvPr id="4" name="Picture 3">
            <a:extLst>
              <a:ext uri="{FF2B5EF4-FFF2-40B4-BE49-F238E27FC236}">
                <a16:creationId xmlns:a16="http://schemas.microsoft.com/office/drawing/2014/main" id="{640FEE83-6B41-7849-8B09-268CDCCC9349}"/>
              </a:ext>
            </a:extLst>
          </p:cNvPr>
          <p:cNvPicPr>
            <a:picLocks noChangeAspect="1"/>
          </p:cNvPicPr>
          <p:nvPr/>
        </p:nvPicPr>
        <p:blipFill>
          <a:blip r:embed="rId2"/>
          <a:stretch>
            <a:fillRect/>
          </a:stretch>
        </p:blipFill>
        <p:spPr>
          <a:xfrm>
            <a:off x="1985725" y="1833799"/>
            <a:ext cx="8220549" cy="5024201"/>
          </a:xfrm>
          <a:prstGeom prst="rect">
            <a:avLst/>
          </a:prstGeom>
        </p:spPr>
      </p:pic>
      <p:grpSp>
        <p:nvGrpSpPr>
          <p:cNvPr id="5" name="Group 4">
            <a:extLst>
              <a:ext uri="{FF2B5EF4-FFF2-40B4-BE49-F238E27FC236}">
                <a16:creationId xmlns:a16="http://schemas.microsoft.com/office/drawing/2014/main" id="{BF31092A-B799-634A-BFF6-63FC2190691F}"/>
              </a:ext>
            </a:extLst>
          </p:cNvPr>
          <p:cNvGrpSpPr/>
          <p:nvPr/>
        </p:nvGrpSpPr>
        <p:grpSpPr>
          <a:xfrm>
            <a:off x="8081319" y="-4207"/>
            <a:ext cx="4110681" cy="369332"/>
            <a:chOff x="8081319" y="-4207"/>
            <a:chExt cx="4110681" cy="369332"/>
          </a:xfrm>
        </p:grpSpPr>
        <p:sp>
          <p:nvSpPr>
            <p:cNvPr id="6" name="TextBox 5">
              <a:extLst>
                <a:ext uri="{FF2B5EF4-FFF2-40B4-BE49-F238E27FC236}">
                  <a16:creationId xmlns:a16="http://schemas.microsoft.com/office/drawing/2014/main" id="{840B93AA-9540-2549-AA31-8885301C22FF}"/>
                </a:ext>
              </a:extLst>
            </p:cNvPr>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7" name="Picture 6">
              <a:extLst>
                <a:ext uri="{FF2B5EF4-FFF2-40B4-BE49-F238E27FC236}">
                  <a16:creationId xmlns:a16="http://schemas.microsoft.com/office/drawing/2014/main" id="{9DBB2387-7B38-6943-ADE8-B2E5A70E26F9}"/>
                </a:ext>
              </a:extLst>
            </p:cNvPr>
            <p:cNvPicPr>
              <a:picLocks noChangeAspect="1"/>
            </p:cNvPicPr>
            <p:nvPr/>
          </p:nvPicPr>
          <p:blipFill>
            <a:blip r:embed="rId3"/>
            <a:stretch>
              <a:fillRect/>
            </a:stretch>
          </p:blipFill>
          <p:spPr>
            <a:xfrm>
              <a:off x="11925170" y="71620"/>
              <a:ext cx="266830" cy="217677"/>
            </a:xfrm>
            <a:prstGeom prst="rect">
              <a:avLst/>
            </a:prstGeom>
          </p:spPr>
        </p:pic>
      </p:grpSp>
      <p:sp>
        <p:nvSpPr>
          <p:cNvPr id="8" name="TextBox 7">
            <a:extLst>
              <a:ext uri="{FF2B5EF4-FFF2-40B4-BE49-F238E27FC236}">
                <a16:creationId xmlns:a16="http://schemas.microsoft.com/office/drawing/2014/main" id="{1182B0B5-A3ED-A241-9C54-6816DCD3A84B}"/>
              </a:ext>
            </a:extLst>
          </p:cNvPr>
          <p:cNvSpPr txBox="1"/>
          <p:nvPr/>
        </p:nvSpPr>
        <p:spPr>
          <a:xfrm>
            <a:off x="0" y="6488668"/>
            <a:ext cx="2745495" cy="369332"/>
          </a:xfrm>
          <a:prstGeom prst="rect">
            <a:avLst/>
          </a:prstGeom>
          <a:noFill/>
        </p:spPr>
        <p:txBody>
          <a:bodyPr wrap="none" rtlCol="0">
            <a:spAutoFit/>
          </a:bodyPr>
          <a:lstStyle/>
          <a:p>
            <a:r>
              <a:rPr lang="en-US" dirty="0"/>
              <a:t>Smith and Keenan (in prep)</a:t>
            </a:r>
          </a:p>
        </p:txBody>
      </p:sp>
    </p:spTree>
    <p:extLst>
      <p:ext uri="{BB962C8B-B14F-4D97-AF65-F5344CB8AC3E}">
        <p14:creationId xmlns:p14="http://schemas.microsoft.com/office/powerpoint/2010/main" val="244827149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D28869-8FF7-4543-B58D-0618C478DBE6}"/>
              </a:ext>
            </a:extLst>
          </p:cNvPr>
          <p:cNvSpPr>
            <a:spLocks noGrp="1"/>
          </p:cNvSpPr>
          <p:nvPr>
            <p:ph type="title"/>
          </p:nvPr>
        </p:nvSpPr>
        <p:spPr/>
        <p:txBody>
          <a:bodyPr>
            <a:normAutofit fontScale="90000"/>
          </a:bodyPr>
          <a:lstStyle/>
          <a:p>
            <a:r>
              <a:rPr lang="en-US" dirty="0"/>
              <a:t>Higher CO</a:t>
            </a:r>
            <a:r>
              <a:rPr lang="en-US" baseline="-25000" dirty="0"/>
              <a:t>2</a:t>
            </a:r>
            <a:r>
              <a:rPr lang="en-US" dirty="0"/>
              <a:t> and increased temperatures increase future photosynthesis </a:t>
            </a:r>
            <a:r>
              <a:rPr lang="en-US" dirty="0">
                <a:solidFill>
                  <a:srgbClr val="011893"/>
                </a:solidFill>
              </a:rPr>
              <a:t>(at lower nutrient use)</a:t>
            </a:r>
          </a:p>
        </p:txBody>
      </p:sp>
      <p:pic>
        <p:nvPicPr>
          <p:cNvPr id="4" name="Picture 3">
            <a:extLst>
              <a:ext uri="{FF2B5EF4-FFF2-40B4-BE49-F238E27FC236}">
                <a16:creationId xmlns:a16="http://schemas.microsoft.com/office/drawing/2014/main" id="{92D92186-486A-E944-AD9B-48EB94A32121}"/>
              </a:ext>
            </a:extLst>
          </p:cNvPr>
          <p:cNvPicPr>
            <a:picLocks noChangeAspect="1"/>
          </p:cNvPicPr>
          <p:nvPr/>
        </p:nvPicPr>
        <p:blipFill>
          <a:blip r:embed="rId2"/>
          <a:stretch>
            <a:fillRect/>
          </a:stretch>
        </p:blipFill>
        <p:spPr>
          <a:xfrm>
            <a:off x="1965230" y="1690688"/>
            <a:ext cx="8261540" cy="5049253"/>
          </a:xfrm>
          <a:prstGeom prst="rect">
            <a:avLst/>
          </a:prstGeom>
        </p:spPr>
      </p:pic>
      <p:grpSp>
        <p:nvGrpSpPr>
          <p:cNvPr id="5" name="Group 4">
            <a:extLst>
              <a:ext uri="{FF2B5EF4-FFF2-40B4-BE49-F238E27FC236}">
                <a16:creationId xmlns:a16="http://schemas.microsoft.com/office/drawing/2014/main" id="{AE3A9A4C-55CF-E14C-A1FD-272A03DA8D28}"/>
              </a:ext>
            </a:extLst>
          </p:cNvPr>
          <p:cNvGrpSpPr/>
          <p:nvPr/>
        </p:nvGrpSpPr>
        <p:grpSpPr>
          <a:xfrm>
            <a:off x="8081319" y="-4207"/>
            <a:ext cx="4110681" cy="369332"/>
            <a:chOff x="8081319" y="-4207"/>
            <a:chExt cx="4110681" cy="369332"/>
          </a:xfrm>
        </p:grpSpPr>
        <p:sp>
          <p:nvSpPr>
            <p:cNvPr id="6" name="TextBox 5">
              <a:extLst>
                <a:ext uri="{FF2B5EF4-FFF2-40B4-BE49-F238E27FC236}">
                  <a16:creationId xmlns:a16="http://schemas.microsoft.com/office/drawing/2014/main" id="{30DF5217-A703-7B45-B650-3F7EEFA5834C}"/>
                </a:ext>
              </a:extLst>
            </p:cNvPr>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7" name="Picture 6">
              <a:extLst>
                <a:ext uri="{FF2B5EF4-FFF2-40B4-BE49-F238E27FC236}">
                  <a16:creationId xmlns:a16="http://schemas.microsoft.com/office/drawing/2014/main" id="{D4538A7F-7374-C940-B34F-93D34D6DFD58}"/>
                </a:ext>
              </a:extLst>
            </p:cNvPr>
            <p:cNvPicPr>
              <a:picLocks noChangeAspect="1"/>
            </p:cNvPicPr>
            <p:nvPr/>
          </p:nvPicPr>
          <p:blipFill>
            <a:blip r:embed="rId3"/>
            <a:stretch>
              <a:fillRect/>
            </a:stretch>
          </p:blipFill>
          <p:spPr>
            <a:xfrm>
              <a:off x="11925170" y="71620"/>
              <a:ext cx="266830" cy="217677"/>
            </a:xfrm>
            <a:prstGeom prst="rect">
              <a:avLst/>
            </a:prstGeom>
          </p:spPr>
        </p:pic>
      </p:grpSp>
      <p:sp>
        <p:nvSpPr>
          <p:cNvPr id="8" name="TextBox 7">
            <a:extLst>
              <a:ext uri="{FF2B5EF4-FFF2-40B4-BE49-F238E27FC236}">
                <a16:creationId xmlns:a16="http://schemas.microsoft.com/office/drawing/2014/main" id="{0F76CD3E-CCBD-3B4A-A73B-94C6CA7ECE6B}"/>
              </a:ext>
            </a:extLst>
          </p:cNvPr>
          <p:cNvSpPr txBox="1"/>
          <p:nvPr/>
        </p:nvSpPr>
        <p:spPr>
          <a:xfrm>
            <a:off x="0" y="6488668"/>
            <a:ext cx="2745495" cy="369332"/>
          </a:xfrm>
          <a:prstGeom prst="rect">
            <a:avLst/>
          </a:prstGeom>
          <a:noFill/>
        </p:spPr>
        <p:txBody>
          <a:bodyPr wrap="none" rtlCol="0">
            <a:spAutoFit/>
          </a:bodyPr>
          <a:lstStyle/>
          <a:p>
            <a:r>
              <a:rPr lang="en-US" dirty="0"/>
              <a:t>Smith and Keenan (in prep)</a:t>
            </a:r>
          </a:p>
        </p:txBody>
      </p:sp>
    </p:spTree>
    <p:extLst>
      <p:ext uri="{BB962C8B-B14F-4D97-AF65-F5344CB8AC3E}">
        <p14:creationId xmlns:p14="http://schemas.microsoft.com/office/powerpoint/2010/main" val="363271589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434B6B-C4A2-D646-BE50-AD37152B75E9}"/>
              </a:ext>
            </a:extLst>
          </p:cNvPr>
          <p:cNvSpPr>
            <a:spLocks noGrp="1"/>
          </p:cNvSpPr>
          <p:nvPr>
            <p:ph type="title"/>
          </p:nvPr>
        </p:nvSpPr>
        <p:spPr/>
        <p:txBody>
          <a:bodyPr>
            <a:noAutofit/>
          </a:bodyPr>
          <a:lstStyle/>
          <a:p>
            <a:r>
              <a:rPr lang="en-US" sz="4000" dirty="0">
                <a:solidFill>
                  <a:srgbClr val="011893"/>
                </a:solidFill>
              </a:rPr>
              <a:t>Question 2: </a:t>
            </a:r>
            <a:r>
              <a:rPr lang="en-US" sz="4000" dirty="0"/>
              <a:t>How will photosynthesis acclimate to future conditions?</a:t>
            </a:r>
            <a:br>
              <a:rPr lang="en-US" sz="4000" dirty="0"/>
            </a:br>
            <a:r>
              <a:rPr lang="en-US" sz="4000" dirty="0">
                <a:solidFill>
                  <a:srgbClr val="011893"/>
                </a:solidFill>
              </a:rPr>
              <a:t>Higher temperatures </a:t>
            </a:r>
            <a:r>
              <a:rPr lang="en-US" sz="4000" dirty="0">
                <a:solidFill>
                  <a:srgbClr val="011893"/>
                </a:solidFill>
                <a:sym typeface="Wingdings" pitchFamily="2" charset="2"/>
              </a:rPr>
              <a:t> </a:t>
            </a:r>
            <a:r>
              <a:rPr lang="en-US" sz="4000" dirty="0">
                <a:solidFill>
                  <a:srgbClr val="011893"/>
                </a:solidFill>
              </a:rPr>
              <a:t>increased photosynthesis and allocation to carbon capture;</a:t>
            </a:r>
            <a:br>
              <a:rPr lang="en-US" sz="4000" dirty="0">
                <a:solidFill>
                  <a:srgbClr val="011893"/>
                </a:solidFill>
              </a:rPr>
            </a:br>
            <a:r>
              <a:rPr lang="en-US" sz="4000" dirty="0">
                <a:solidFill>
                  <a:srgbClr val="011893"/>
                </a:solidFill>
              </a:rPr>
              <a:t>Elevated CO</a:t>
            </a:r>
            <a:r>
              <a:rPr lang="en-US" sz="4000" baseline="-25000" dirty="0">
                <a:solidFill>
                  <a:srgbClr val="011893"/>
                </a:solidFill>
              </a:rPr>
              <a:t>2</a:t>
            </a:r>
            <a:r>
              <a:rPr lang="en-US" sz="4000" dirty="0">
                <a:solidFill>
                  <a:srgbClr val="011893"/>
                </a:solidFill>
              </a:rPr>
              <a:t> </a:t>
            </a:r>
            <a:r>
              <a:rPr lang="en-US" sz="4000" dirty="0">
                <a:solidFill>
                  <a:srgbClr val="011893"/>
                </a:solidFill>
                <a:sym typeface="Wingdings" pitchFamily="2" charset="2"/>
              </a:rPr>
              <a:t> </a:t>
            </a:r>
            <a:r>
              <a:rPr lang="en-US" sz="4000" dirty="0">
                <a:solidFill>
                  <a:srgbClr val="011893"/>
                </a:solidFill>
              </a:rPr>
              <a:t>increase photosynthesis, but less allocation to carbon capture</a:t>
            </a:r>
            <a:endParaRPr lang="en-US" sz="4000" dirty="0"/>
          </a:p>
        </p:txBody>
      </p:sp>
      <p:sp>
        <p:nvSpPr>
          <p:cNvPr id="3" name="Text Placeholder 2">
            <a:extLst>
              <a:ext uri="{FF2B5EF4-FFF2-40B4-BE49-F238E27FC236}">
                <a16:creationId xmlns:a16="http://schemas.microsoft.com/office/drawing/2014/main" id="{6C261B37-88D7-E44A-9041-6B3B577FFC67}"/>
              </a:ext>
            </a:extLst>
          </p:cNvPr>
          <p:cNvSpPr>
            <a:spLocks noGrp="1"/>
          </p:cNvSpPr>
          <p:nvPr>
            <p:ph type="body" idx="1"/>
          </p:nvPr>
        </p:nvSpPr>
        <p:spPr/>
        <p:txBody>
          <a:bodyPr/>
          <a:lstStyle/>
          <a:p>
            <a:endParaRPr lang="en-US"/>
          </a:p>
        </p:txBody>
      </p:sp>
      <p:grpSp>
        <p:nvGrpSpPr>
          <p:cNvPr id="4" name="Group 3">
            <a:extLst>
              <a:ext uri="{FF2B5EF4-FFF2-40B4-BE49-F238E27FC236}">
                <a16:creationId xmlns:a16="http://schemas.microsoft.com/office/drawing/2014/main" id="{AE69714C-297B-1043-A371-E3DF2BF1FE69}"/>
              </a:ext>
            </a:extLst>
          </p:cNvPr>
          <p:cNvGrpSpPr/>
          <p:nvPr/>
        </p:nvGrpSpPr>
        <p:grpSpPr>
          <a:xfrm>
            <a:off x="8081319" y="-4207"/>
            <a:ext cx="4110681" cy="369332"/>
            <a:chOff x="8081319" y="-4207"/>
            <a:chExt cx="4110681" cy="369332"/>
          </a:xfrm>
        </p:grpSpPr>
        <p:sp>
          <p:nvSpPr>
            <p:cNvPr id="5" name="TextBox 4">
              <a:extLst>
                <a:ext uri="{FF2B5EF4-FFF2-40B4-BE49-F238E27FC236}">
                  <a16:creationId xmlns:a16="http://schemas.microsoft.com/office/drawing/2014/main" id="{4105CC6E-BD1E-3344-BBD9-F253A537343C}"/>
                </a:ext>
              </a:extLst>
            </p:cNvPr>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6" name="Picture 5">
              <a:extLst>
                <a:ext uri="{FF2B5EF4-FFF2-40B4-BE49-F238E27FC236}">
                  <a16:creationId xmlns:a16="http://schemas.microsoft.com/office/drawing/2014/main" id="{2B08B136-BAC6-4E47-B2FD-5C9CA8626C13}"/>
                </a:ext>
              </a:extLst>
            </p:cNvPr>
            <p:cNvPicPr>
              <a:picLocks noChangeAspect="1"/>
            </p:cNvPicPr>
            <p:nvPr/>
          </p:nvPicPr>
          <p:blipFill>
            <a:blip r:embed="rId2"/>
            <a:stretch>
              <a:fillRect/>
            </a:stretch>
          </p:blipFill>
          <p:spPr>
            <a:xfrm>
              <a:off x="11925170" y="71620"/>
              <a:ext cx="266830" cy="217677"/>
            </a:xfrm>
            <a:prstGeom prst="rect">
              <a:avLst/>
            </a:prstGeom>
          </p:spPr>
        </p:pic>
      </p:grpSp>
    </p:spTree>
    <p:extLst>
      <p:ext uri="{BB962C8B-B14F-4D97-AF65-F5344CB8AC3E}">
        <p14:creationId xmlns:p14="http://schemas.microsoft.com/office/powerpoint/2010/main" val="67892220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434B6B-C4A2-D646-BE50-AD37152B75E9}"/>
              </a:ext>
            </a:extLst>
          </p:cNvPr>
          <p:cNvSpPr>
            <a:spLocks noGrp="1"/>
          </p:cNvSpPr>
          <p:nvPr>
            <p:ph type="title"/>
          </p:nvPr>
        </p:nvSpPr>
        <p:spPr/>
        <p:txBody>
          <a:bodyPr/>
          <a:lstStyle/>
          <a:p>
            <a:r>
              <a:rPr lang="en-US" dirty="0">
                <a:solidFill>
                  <a:srgbClr val="011893"/>
                </a:solidFill>
              </a:rPr>
              <a:t>Question 3: </a:t>
            </a:r>
            <a:r>
              <a:rPr lang="en-US" dirty="0"/>
              <a:t>Does photosynthesis respond to nutrient addition?</a:t>
            </a:r>
          </a:p>
        </p:txBody>
      </p:sp>
      <p:sp>
        <p:nvSpPr>
          <p:cNvPr id="3" name="Text Placeholder 2">
            <a:extLst>
              <a:ext uri="{FF2B5EF4-FFF2-40B4-BE49-F238E27FC236}">
                <a16:creationId xmlns:a16="http://schemas.microsoft.com/office/drawing/2014/main" id="{6C261B37-88D7-E44A-9041-6B3B577FFC67}"/>
              </a:ext>
            </a:extLst>
          </p:cNvPr>
          <p:cNvSpPr>
            <a:spLocks noGrp="1"/>
          </p:cNvSpPr>
          <p:nvPr>
            <p:ph type="body" idx="1"/>
          </p:nvPr>
        </p:nvSpPr>
        <p:spPr/>
        <p:txBody>
          <a:bodyPr/>
          <a:lstStyle/>
          <a:p>
            <a:endParaRPr lang="en-US"/>
          </a:p>
        </p:txBody>
      </p:sp>
      <p:grpSp>
        <p:nvGrpSpPr>
          <p:cNvPr id="4" name="Group 3">
            <a:extLst>
              <a:ext uri="{FF2B5EF4-FFF2-40B4-BE49-F238E27FC236}">
                <a16:creationId xmlns:a16="http://schemas.microsoft.com/office/drawing/2014/main" id="{B4DACDEA-99F7-7E40-8700-794E2B39516C}"/>
              </a:ext>
            </a:extLst>
          </p:cNvPr>
          <p:cNvGrpSpPr/>
          <p:nvPr/>
        </p:nvGrpSpPr>
        <p:grpSpPr>
          <a:xfrm>
            <a:off x="8081319" y="-4207"/>
            <a:ext cx="4110681" cy="369332"/>
            <a:chOff x="8081319" y="-4207"/>
            <a:chExt cx="4110681" cy="369332"/>
          </a:xfrm>
        </p:grpSpPr>
        <p:sp>
          <p:nvSpPr>
            <p:cNvPr id="5" name="TextBox 4">
              <a:extLst>
                <a:ext uri="{FF2B5EF4-FFF2-40B4-BE49-F238E27FC236}">
                  <a16:creationId xmlns:a16="http://schemas.microsoft.com/office/drawing/2014/main" id="{F893F5F2-E4E6-FB4F-8264-936605C08FFB}"/>
                </a:ext>
              </a:extLst>
            </p:cNvPr>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6" name="Picture 5">
              <a:extLst>
                <a:ext uri="{FF2B5EF4-FFF2-40B4-BE49-F238E27FC236}">
                  <a16:creationId xmlns:a16="http://schemas.microsoft.com/office/drawing/2014/main" id="{C053BDD0-228B-8C47-9BB8-1F58286A35DC}"/>
                </a:ext>
              </a:extLst>
            </p:cNvPr>
            <p:cNvPicPr>
              <a:picLocks noChangeAspect="1"/>
            </p:cNvPicPr>
            <p:nvPr/>
          </p:nvPicPr>
          <p:blipFill>
            <a:blip r:embed="rId2"/>
            <a:stretch>
              <a:fillRect/>
            </a:stretch>
          </p:blipFill>
          <p:spPr>
            <a:xfrm>
              <a:off x="11925170" y="71620"/>
              <a:ext cx="266830" cy="217677"/>
            </a:xfrm>
            <a:prstGeom prst="rect">
              <a:avLst/>
            </a:prstGeom>
          </p:spPr>
        </p:pic>
      </p:grpSp>
    </p:spTree>
    <p:extLst>
      <p:ext uri="{BB962C8B-B14F-4D97-AF65-F5344CB8AC3E}">
        <p14:creationId xmlns:p14="http://schemas.microsoft.com/office/powerpoint/2010/main" val="378225587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4B880F-32D8-1D44-B592-6BB42B50F112}"/>
              </a:ext>
            </a:extLst>
          </p:cNvPr>
          <p:cNvSpPr>
            <a:spLocks noGrp="1"/>
          </p:cNvSpPr>
          <p:nvPr>
            <p:ph type="title"/>
          </p:nvPr>
        </p:nvSpPr>
        <p:spPr/>
        <p:txBody>
          <a:bodyPr/>
          <a:lstStyle/>
          <a:p>
            <a:r>
              <a:rPr lang="en-US" dirty="0"/>
              <a:t>From the least cost hypothesis…</a:t>
            </a:r>
          </a:p>
        </p:txBody>
      </p:sp>
      <p:sp>
        <p:nvSpPr>
          <p:cNvPr id="3" name="Content Placeholder 2">
            <a:extLst>
              <a:ext uri="{FF2B5EF4-FFF2-40B4-BE49-F238E27FC236}">
                <a16:creationId xmlns:a16="http://schemas.microsoft.com/office/drawing/2014/main" id="{61140C0D-DFD0-1F4B-B4E2-E5CD8285C830}"/>
              </a:ext>
            </a:extLst>
          </p:cNvPr>
          <p:cNvSpPr>
            <a:spLocks noGrp="1"/>
          </p:cNvSpPr>
          <p:nvPr>
            <p:ph idx="1"/>
          </p:nvPr>
        </p:nvSpPr>
        <p:spPr/>
        <p:txBody>
          <a:bodyPr>
            <a:normAutofit/>
          </a:bodyPr>
          <a:lstStyle/>
          <a:p>
            <a:pPr marL="0" indent="0">
              <a:buNone/>
            </a:pPr>
            <a:r>
              <a:rPr lang="en-US" sz="4000" dirty="0">
                <a:solidFill>
                  <a:srgbClr val="011893"/>
                </a:solidFill>
              </a:rPr>
              <a:t>Assuming that </a:t>
            </a:r>
            <a:r>
              <a:rPr lang="el-GR" sz="4000" dirty="0">
                <a:solidFill>
                  <a:srgbClr val="011893"/>
                </a:solidFill>
              </a:rPr>
              <a:t>Φ</a:t>
            </a:r>
            <a:r>
              <a:rPr lang="en-US" sz="4000" baseline="-25000" dirty="0" err="1">
                <a:solidFill>
                  <a:srgbClr val="011893"/>
                </a:solidFill>
              </a:rPr>
              <a:t>psII</a:t>
            </a:r>
            <a:r>
              <a:rPr lang="en-US" sz="4000" dirty="0">
                <a:solidFill>
                  <a:srgbClr val="011893"/>
                </a:solidFill>
              </a:rPr>
              <a:t> is relatively static, added nutrients will not increase photosynthesis because light limitation will kick in </a:t>
            </a:r>
          </a:p>
          <a:p>
            <a:pPr marL="0" indent="0">
              <a:buNone/>
            </a:pPr>
            <a:endParaRPr lang="en-US" sz="4000" dirty="0">
              <a:solidFill>
                <a:srgbClr val="011893"/>
              </a:solidFill>
            </a:endParaRPr>
          </a:p>
        </p:txBody>
      </p:sp>
      <p:grpSp>
        <p:nvGrpSpPr>
          <p:cNvPr id="4" name="Group 3">
            <a:extLst>
              <a:ext uri="{FF2B5EF4-FFF2-40B4-BE49-F238E27FC236}">
                <a16:creationId xmlns:a16="http://schemas.microsoft.com/office/drawing/2014/main" id="{53BF622B-4758-674B-95C9-A5A8B092EB73}"/>
              </a:ext>
            </a:extLst>
          </p:cNvPr>
          <p:cNvGrpSpPr/>
          <p:nvPr/>
        </p:nvGrpSpPr>
        <p:grpSpPr>
          <a:xfrm>
            <a:off x="8081319" y="-4207"/>
            <a:ext cx="4110681" cy="369332"/>
            <a:chOff x="8081319" y="-4207"/>
            <a:chExt cx="4110681" cy="369332"/>
          </a:xfrm>
        </p:grpSpPr>
        <p:sp>
          <p:nvSpPr>
            <p:cNvPr id="5" name="TextBox 4">
              <a:extLst>
                <a:ext uri="{FF2B5EF4-FFF2-40B4-BE49-F238E27FC236}">
                  <a16:creationId xmlns:a16="http://schemas.microsoft.com/office/drawing/2014/main" id="{DFB04FE6-483B-7145-8E5F-9A52268C8A18}"/>
                </a:ext>
              </a:extLst>
            </p:cNvPr>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6" name="Picture 5">
              <a:extLst>
                <a:ext uri="{FF2B5EF4-FFF2-40B4-BE49-F238E27FC236}">
                  <a16:creationId xmlns:a16="http://schemas.microsoft.com/office/drawing/2014/main" id="{62987E93-C1F1-404F-8A0B-DB4001E69E98}"/>
                </a:ext>
              </a:extLst>
            </p:cNvPr>
            <p:cNvPicPr>
              <a:picLocks noChangeAspect="1"/>
            </p:cNvPicPr>
            <p:nvPr/>
          </p:nvPicPr>
          <p:blipFill>
            <a:blip r:embed="rId2"/>
            <a:stretch>
              <a:fillRect/>
            </a:stretch>
          </p:blipFill>
          <p:spPr>
            <a:xfrm>
              <a:off x="11925170" y="71620"/>
              <a:ext cx="266830" cy="217677"/>
            </a:xfrm>
            <a:prstGeom prst="rect">
              <a:avLst/>
            </a:prstGeom>
          </p:spPr>
        </p:pic>
      </p:grpSp>
    </p:spTree>
    <p:extLst>
      <p:ext uri="{BB962C8B-B14F-4D97-AF65-F5344CB8AC3E}">
        <p14:creationId xmlns:p14="http://schemas.microsoft.com/office/powerpoint/2010/main" val="33614204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2"/>
          <p:cNvPicPr>
            <a:picLocks noChangeAspect="1" noChangeArrowheads="1"/>
          </p:cNvPicPr>
          <p:nvPr/>
        </p:nvPicPr>
        <p:blipFill rotWithShape="1">
          <a:blip r:embed="rId3" cstate="print"/>
          <a:srcRect t="49647"/>
          <a:stretch/>
        </p:blipFill>
        <p:spPr bwMode="auto">
          <a:xfrm>
            <a:off x="3152564" y="1948065"/>
            <a:ext cx="6105879" cy="4283225"/>
          </a:xfrm>
          <a:prstGeom prst="rect">
            <a:avLst/>
          </a:prstGeom>
          <a:noFill/>
          <a:ln w="9525">
            <a:noFill/>
            <a:round/>
            <a:headEnd/>
            <a:tailEnd/>
          </a:ln>
        </p:spPr>
      </p:pic>
      <p:pic>
        <p:nvPicPr>
          <p:cNvPr id="2052" name="Picture 3"/>
          <p:cNvPicPr>
            <a:picLocks noChangeAspect="1" noChangeArrowheads="1"/>
          </p:cNvPicPr>
          <p:nvPr/>
        </p:nvPicPr>
        <p:blipFill>
          <a:blip r:embed="rId4" cstate="print"/>
          <a:srcRect/>
          <a:stretch>
            <a:fillRect/>
          </a:stretch>
        </p:blipFill>
        <p:spPr bwMode="auto">
          <a:xfrm>
            <a:off x="1524000" y="0"/>
            <a:ext cx="0" cy="0"/>
          </a:xfrm>
          <a:prstGeom prst="rect">
            <a:avLst/>
          </a:prstGeom>
          <a:noFill/>
          <a:ln w="9525">
            <a:noFill/>
            <a:round/>
            <a:headEnd/>
            <a:tailEnd/>
          </a:ln>
        </p:spPr>
      </p:pic>
      <p:sp>
        <p:nvSpPr>
          <p:cNvPr id="7" name="TextBox 6"/>
          <p:cNvSpPr txBox="1"/>
          <p:nvPr/>
        </p:nvSpPr>
        <p:spPr>
          <a:xfrm>
            <a:off x="0" y="6488668"/>
            <a:ext cx="3955755" cy="369332"/>
          </a:xfrm>
          <a:prstGeom prst="rect">
            <a:avLst/>
          </a:prstGeom>
          <a:noFill/>
        </p:spPr>
        <p:txBody>
          <a:bodyPr wrap="none" rtlCol="0">
            <a:spAutoFit/>
          </a:bodyPr>
          <a:lstStyle/>
          <a:p>
            <a:pPr algn="r"/>
            <a:r>
              <a:rPr lang="en-US" dirty="0" err="1"/>
              <a:t>Bonan</a:t>
            </a:r>
            <a:r>
              <a:rPr lang="en-US" dirty="0"/>
              <a:t> et al. (2011). </a:t>
            </a:r>
            <a:r>
              <a:rPr lang="en-US" i="1" dirty="0"/>
              <a:t>JGR-</a:t>
            </a:r>
            <a:r>
              <a:rPr lang="en-US" i="1" dirty="0" err="1"/>
              <a:t>Biogeosciences</a:t>
            </a:r>
            <a:r>
              <a:rPr lang="en-US" i="1" dirty="0"/>
              <a:t>.</a:t>
            </a:r>
            <a:endParaRPr lang="en-US" dirty="0"/>
          </a:p>
        </p:txBody>
      </p:sp>
      <p:sp>
        <p:nvSpPr>
          <p:cNvPr id="6" name="Title 1"/>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Parameter uncertainty alters simulated global carbon uptake </a:t>
            </a:r>
            <a:r>
              <a:rPr lang="mr-IN" dirty="0"/>
              <a:t>–</a:t>
            </a:r>
            <a:r>
              <a:rPr lang="en-US" dirty="0"/>
              <a:t> indirectly influencing climate</a:t>
            </a:r>
          </a:p>
        </p:txBody>
      </p:sp>
      <p:grpSp>
        <p:nvGrpSpPr>
          <p:cNvPr id="9" name="Group 8"/>
          <p:cNvGrpSpPr/>
          <p:nvPr/>
        </p:nvGrpSpPr>
        <p:grpSpPr>
          <a:xfrm>
            <a:off x="8081319" y="-4207"/>
            <a:ext cx="4110681" cy="369332"/>
            <a:chOff x="8081319" y="-4207"/>
            <a:chExt cx="4110681" cy="369332"/>
          </a:xfrm>
        </p:grpSpPr>
        <p:sp>
          <p:nvSpPr>
            <p:cNvPr id="10" name="TextBox 9"/>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11" name="Picture 10"/>
            <p:cNvPicPr>
              <a:picLocks noChangeAspect="1"/>
            </p:cNvPicPr>
            <p:nvPr/>
          </p:nvPicPr>
          <p:blipFill>
            <a:blip r:embed="rId5"/>
            <a:stretch>
              <a:fillRect/>
            </a:stretch>
          </p:blipFill>
          <p:spPr>
            <a:xfrm>
              <a:off x="11925170" y="71620"/>
              <a:ext cx="266830" cy="217677"/>
            </a:xfrm>
            <a:prstGeom prst="rect">
              <a:avLst/>
            </a:prstGeom>
          </p:spPr>
        </p:pic>
      </p:grpSp>
    </p:spTree>
    <p:extLst>
      <p:ext uri="{BB962C8B-B14F-4D97-AF65-F5344CB8AC3E}">
        <p14:creationId xmlns:p14="http://schemas.microsoft.com/office/powerpoint/2010/main" val="2890550348"/>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4B880F-32D8-1D44-B592-6BB42B50F112}"/>
              </a:ext>
            </a:extLst>
          </p:cNvPr>
          <p:cNvSpPr>
            <a:spLocks noGrp="1"/>
          </p:cNvSpPr>
          <p:nvPr>
            <p:ph type="title"/>
          </p:nvPr>
        </p:nvSpPr>
        <p:spPr/>
        <p:txBody>
          <a:bodyPr/>
          <a:lstStyle/>
          <a:p>
            <a:r>
              <a:rPr lang="en-US" dirty="0"/>
              <a:t>From the least cost hypothesis…</a:t>
            </a:r>
          </a:p>
        </p:txBody>
      </p:sp>
      <p:sp>
        <p:nvSpPr>
          <p:cNvPr id="3" name="Content Placeholder 2">
            <a:extLst>
              <a:ext uri="{FF2B5EF4-FFF2-40B4-BE49-F238E27FC236}">
                <a16:creationId xmlns:a16="http://schemas.microsoft.com/office/drawing/2014/main" id="{61140C0D-DFD0-1F4B-B4E2-E5CD8285C830}"/>
              </a:ext>
            </a:extLst>
          </p:cNvPr>
          <p:cNvSpPr>
            <a:spLocks noGrp="1"/>
          </p:cNvSpPr>
          <p:nvPr>
            <p:ph idx="1"/>
          </p:nvPr>
        </p:nvSpPr>
        <p:spPr/>
        <p:txBody>
          <a:bodyPr>
            <a:normAutofit/>
          </a:bodyPr>
          <a:lstStyle/>
          <a:p>
            <a:pPr marL="0" indent="0">
              <a:buNone/>
            </a:pPr>
            <a:r>
              <a:rPr lang="en-US" sz="4000" dirty="0">
                <a:solidFill>
                  <a:srgbClr val="011893"/>
                </a:solidFill>
              </a:rPr>
              <a:t>Assuming that </a:t>
            </a:r>
            <a:r>
              <a:rPr lang="el-GR" sz="4000" dirty="0">
                <a:solidFill>
                  <a:srgbClr val="011893"/>
                </a:solidFill>
              </a:rPr>
              <a:t>Φ</a:t>
            </a:r>
            <a:r>
              <a:rPr lang="en-US" sz="4000" baseline="-25000" dirty="0" err="1">
                <a:solidFill>
                  <a:srgbClr val="011893"/>
                </a:solidFill>
              </a:rPr>
              <a:t>psII</a:t>
            </a:r>
            <a:r>
              <a:rPr lang="en-US" sz="4000" dirty="0">
                <a:solidFill>
                  <a:srgbClr val="011893"/>
                </a:solidFill>
              </a:rPr>
              <a:t> is relatively static, added nutrients will not increase photosynthesis because light limitation will kick in </a:t>
            </a:r>
          </a:p>
          <a:p>
            <a:pPr marL="0" indent="0">
              <a:buNone/>
            </a:pPr>
            <a:endParaRPr lang="en-US" sz="4000" dirty="0">
              <a:solidFill>
                <a:srgbClr val="011893"/>
              </a:solidFill>
            </a:endParaRPr>
          </a:p>
          <a:p>
            <a:pPr marL="0" indent="0">
              <a:buNone/>
            </a:pPr>
            <a:r>
              <a:rPr lang="en-US" sz="5400" b="1" dirty="0">
                <a:solidFill>
                  <a:srgbClr val="011893"/>
                </a:solidFill>
              </a:rPr>
              <a:t>Optimal response would be to increase </a:t>
            </a:r>
            <a:r>
              <a:rPr lang="en-US" sz="5400" b="1" dirty="0">
                <a:solidFill>
                  <a:srgbClr val="009051"/>
                </a:solidFill>
              </a:rPr>
              <a:t>leaf area</a:t>
            </a:r>
          </a:p>
        </p:txBody>
      </p:sp>
      <p:grpSp>
        <p:nvGrpSpPr>
          <p:cNvPr id="4" name="Group 3">
            <a:extLst>
              <a:ext uri="{FF2B5EF4-FFF2-40B4-BE49-F238E27FC236}">
                <a16:creationId xmlns:a16="http://schemas.microsoft.com/office/drawing/2014/main" id="{38DE3A63-BE99-EA4C-A082-1D0D4D95774A}"/>
              </a:ext>
            </a:extLst>
          </p:cNvPr>
          <p:cNvGrpSpPr/>
          <p:nvPr/>
        </p:nvGrpSpPr>
        <p:grpSpPr>
          <a:xfrm>
            <a:off x="8081319" y="-4207"/>
            <a:ext cx="4110681" cy="369332"/>
            <a:chOff x="8081319" y="-4207"/>
            <a:chExt cx="4110681" cy="369332"/>
          </a:xfrm>
        </p:grpSpPr>
        <p:sp>
          <p:nvSpPr>
            <p:cNvPr id="5" name="TextBox 4">
              <a:extLst>
                <a:ext uri="{FF2B5EF4-FFF2-40B4-BE49-F238E27FC236}">
                  <a16:creationId xmlns:a16="http://schemas.microsoft.com/office/drawing/2014/main" id="{24FA76ED-5331-0F4C-B670-0E8930F6956B}"/>
                </a:ext>
              </a:extLst>
            </p:cNvPr>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6" name="Picture 5">
              <a:extLst>
                <a:ext uri="{FF2B5EF4-FFF2-40B4-BE49-F238E27FC236}">
                  <a16:creationId xmlns:a16="http://schemas.microsoft.com/office/drawing/2014/main" id="{2107688B-812C-5F48-ACAC-BE0FEE08DDA3}"/>
                </a:ext>
              </a:extLst>
            </p:cNvPr>
            <p:cNvPicPr>
              <a:picLocks noChangeAspect="1"/>
            </p:cNvPicPr>
            <p:nvPr/>
          </p:nvPicPr>
          <p:blipFill>
            <a:blip r:embed="rId2"/>
            <a:stretch>
              <a:fillRect/>
            </a:stretch>
          </p:blipFill>
          <p:spPr>
            <a:xfrm>
              <a:off x="11925170" y="71620"/>
              <a:ext cx="266830" cy="217677"/>
            </a:xfrm>
            <a:prstGeom prst="rect">
              <a:avLst/>
            </a:prstGeom>
          </p:spPr>
        </p:pic>
      </p:grpSp>
    </p:spTree>
    <p:extLst>
      <p:ext uri="{BB962C8B-B14F-4D97-AF65-F5344CB8AC3E}">
        <p14:creationId xmlns:p14="http://schemas.microsoft.com/office/powerpoint/2010/main" val="428933068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A17C7F-2CB4-0844-BADA-474AA871C695}"/>
              </a:ext>
            </a:extLst>
          </p:cNvPr>
          <p:cNvSpPr>
            <a:spLocks noGrp="1"/>
          </p:cNvSpPr>
          <p:nvPr>
            <p:ph type="title"/>
          </p:nvPr>
        </p:nvSpPr>
        <p:spPr/>
        <p:txBody>
          <a:bodyPr/>
          <a:lstStyle/>
          <a:p>
            <a:r>
              <a:rPr lang="en-US" dirty="0"/>
              <a:t>Leaf area, but not photosynthesis increases with N addition in a greenhouse experiment</a:t>
            </a:r>
          </a:p>
        </p:txBody>
      </p:sp>
      <p:pic>
        <p:nvPicPr>
          <p:cNvPr id="3" name="Picture 2">
            <a:extLst>
              <a:ext uri="{FF2B5EF4-FFF2-40B4-BE49-F238E27FC236}">
                <a16:creationId xmlns:a16="http://schemas.microsoft.com/office/drawing/2014/main" id="{28DE2018-A03B-124D-AD67-8E8155D63D08}"/>
              </a:ext>
            </a:extLst>
          </p:cNvPr>
          <p:cNvPicPr>
            <a:picLocks noChangeAspect="1"/>
          </p:cNvPicPr>
          <p:nvPr/>
        </p:nvPicPr>
        <p:blipFill>
          <a:blip r:embed="rId2"/>
          <a:stretch>
            <a:fillRect/>
          </a:stretch>
        </p:blipFill>
        <p:spPr>
          <a:xfrm>
            <a:off x="5981483" y="2342540"/>
            <a:ext cx="3885063" cy="3791164"/>
          </a:xfrm>
          <a:prstGeom prst="rect">
            <a:avLst/>
          </a:prstGeom>
        </p:spPr>
      </p:pic>
      <p:pic>
        <p:nvPicPr>
          <p:cNvPr id="4" name="Picture 3">
            <a:extLst>
              <a:ext uri="{FF2B5EF4-FFF2-40B4-BE49-F238E27FC236}">
                <a16:creationId xmlns:a16="http://schemas.microsoft.com/office/drawing/2014/main" id="{7F499322-EC50-EF4E-A798-60CC4C8F4F97}"/>
              </a:ext>
            </a:extLst>
          </p:cNvPr>
          <p:cNvPicPr>
            <a:picLocks noChangeAspect="1"/>
          </p:cNvPicPr>
          <p:nvPr/>
        </p:nvPicPr>
        <p:blipFill>
          <a:blip r:embed="rId3"/>
          <a:stretch>
            <a:fillRect/>
          </a:stretch>
        </p:blipFill>
        <p:spPr>
          <a:xfrm>
            <a:off x="1583140" y="2342539"/>
            <a:ext cx="3885064" cy="3791165"/>
          </a:xfrm>
          <a:prstGeom prst="rect">
            <a:avLst/>
          </a:prstGeom>
        </p:spPr>
      </p:pic>
      <p:grpSp>
        <p:nvGrpSpPr>
          <p:cNvPr id="5" name="Group 4">
            <a:extLst>
              <a:ext uri="{FF2B5EF4-FFF2-40B4-BE49-F238E27FC236}">
                <a16:creationId xmlns:a16="http://schemas.microsoft.com/office/drawing/2014/main" id="{5B06CBCE-F96A-E545-ABAD-F2487AA72B2D}"/>
              </a:ext>
            </a:extLst>
          </p:cNvPr>
          <p:cNvGrpSpPr/>
          <p:nvPr/>
        </p:nvGrpSpPr>
        <p:grpSpPr>
          <a:xfrm>
            <a:off x="8081319" y="-4207"/>
            <a:ext cx="4110681" cy="369332"/>
            <a:chOff x="8081319" y="-4207"/>
            <a:chExt cx="4110681" cy="369332"/>
          </a:xfrm>
        </p:grpSpPr>
        <p:sp>
          <p:nvSpPr>
            <p:cNvPr id="6" name="TextBox 5">
              <a:extLst>
                <a:ext uri="{FF2B5EF4-FFF2-40B4-BE49-F238E27FC236}">
                  <a16:creationId xmlns:a16="http://schemas.microsoft.com/office/drawing/2014/main" id="{DD476956-63AE-B946-BFD7-2A7F59474652}"/>
                </a:ext>
              </a:extLst>
            </p:cNvPr>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7" name="Picture 6">
              <a:extLst>
                <a:ext uri="{FF2B5EF4-FFF2-40B4-BE49-F238E27FC236}">
                  <a16:creationId xmlns:a16="http://schemas.microsoft.com/office/drawing/2014/main" id="{1DFD1D66-DF39-F341-AA25-7D7DE72E8A3B}"/>
                </a:ext>
              </a:extLst>
            </p:cNvPr>
            <p:cNvPicPr>
              <a:picLocks noChangeAspect="1"/>
            </p:cNvPicPr>
            <p:nvPr/>
          </p:nvPicPr>
          <p:blipFill>
            <a:blip r:embed="rId4"/>
            <a:stretch>
              <a:fillRect/>
            </a:stretch>
          </p:blipFill>
          <p:spPr>
            <a:xfrm>
              <a:off x="11925170" y="71620"/>
              <a:ext cx="266830" cy="217677"/>
            </a:xfrm>
            <a:prstGeom prst="rect">
              <a:avLst/>
            </a:prstGeom>
          </p:spPr>
        </p:pic>
      </p:grpSp>
      <p:sp>
        <p:nvSpPr>
          <p:cNvPr id="8" name="TextBox 7">
            <a:extLst>
              <a:ext uri="{FF2B5EF4-FFF2-40B4-BE49-F238E27FC236}">
                <a16:creationId xmlns:a16="http://schemas.microsoft.com/office/drawing/2014/main" id="{B338C38F-A68F-644A-A6EC-3918CC61E050}"/>
              </a:ext>
            </a:extLst>
          </p:cNvPr>
          <p:cNvSpPr txBox="1"/>
          <p:nvPr/>
        </p:nvSpPr>
        <p:spPr>
          <a:xfrm>
            <a:off x="0" y="6488668"/>
            <a:ext cx="2716000" cy="369332"/>
          </a:xfrm>
          <a:prstGeom prst="rect">
            <a:avLst/>
          </a:prstGeom>
          <a:noFill/>
        </p:spPr>
        <p:txBody>
          <a:bodyPr wrap="none" rtlCol="0">
            <a:spAutoFit/>
          </a:bodyPr>
          <a:lstStyle/>
          <a:p>
            <a:r>
              <a:rPr lang="en-US" dirty="0"/>
              <a:t>Waring and Smith (in prep)</a:t>
            </a:r>
          </a:p>
        </p:txBody>
      </p:sp>
    </p:spTree>
    <p:extLst>
      <p:ext uri="{BB962C8B-B14F-4D97-AF65-F5344CB8AC3E}">
        <p14:creationId xmlns:p14="http://schemas.microsoft.com/office/powerpoint/2010/main" val="231596242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D30F6A-D1DA-884A-96DE-6CF642B0B89A}"/>
              </a:ext>
            </a:extLst>
          </p:cNvPr>
          <p:cNvSpPr>
            <a:spLocks noGrp="1"/>
          </p:cNvSpPr>
          <p:nvPr>
            <p:ph type="title"/>
          </p:nvPr>
        </p:nvSpPr>
        <p:spPr/>
        <p:txBody>
          <a:bodyPr>
            <a:normAutofit fontScale="90000"/>
          </a:bodyPr>
          <a:lstStyle/>
          <a:p>
            <a:r>
              <a:rPr lang="en-US" dirty="0"/>
              <a:t>Across a global network of nutrient addition studies, nutrient addition does not explain leaf N</a:t>
            </a:r>
          </a:p>
        </p:txBody>
      </p:sp>
      <p:pic>
        <p:nvPicPr>
          <p:cNvPr id="3" name="Picture 2">
            <a:extLst>
              <a:ext uri="{FF2B5EF4-FFF2-40B4-BE49-F238E27FC236}">
                <a16:creationId xmlns:a16="http://schemas.microsoft.com/office/drawing/2014/main" id="{C67BC056-982E-EF47-9F89-9C88FF38DE00}"/>
              </a:ext>
            </a:extLst>
          </p:cNvPr>
          <p:cNvPicPr>
            <a:picLocks noChangeAspect="1"/>
          </p:cNvPicPr>
          <p:nvPr/>
        </p:nvPicPr>
        <p:blipFill>
          <a:blip r:embed="rId2"/>
          <a:stretch>
            <a:fillRect/>
          </a:stretch>
        </p:blipFill>
        <p:spPr>
          <a:xfrm>
            <a:off x="3580815" y="1810765"/>
            <a:ext cx="5030370" cy="3832097"/>
          </a:xfrm>
          <a:prstGeom prst="rect">
            <a:avLst/>
          </a:prstGeom>
        </p:spPr>
      </p:pic>
      <p:sp>
        <p:nvSpPr>
          <p:cNvPr id="4" name="TextBox 3">
            <a:extLst>
              <a:ext uri="{FF2B5EF4-FFF2-40B4-BE49-F238E27FC236}">
                <a16:creationId xmlns:a16="http://schemas.microsoft.com/office/drawing/2014/main" id="{E0FD6F73-7466-DF46-AB85-C783B2783922}"/>
              </a:ext>
            </a:extLst>
          </p:cNvPr>
          <p:cNvSpPr txBox="1"/>
          <p:nvPr/>
        </p:nvSpPr>
        <p:spPr>
          <a:xfrm>
            <a:off x="3580815" y="5642862"/>
            <a:ext cx="5030370" cy="1200329"/>
          </a:xfrm>
          <a:prstGeom prst="rect">
            <a:avLst/>
          </a:prstGeom>
          <a:noFill/>
          <a:ln>
            <a:solidFill>
              <a:srgbClr val="009051"/>
            </a:solidFill>
          </a:ln>
        </p:spPr>
        <p:txBody>
          <a:bodyPr wrap="square" rtlCol="0">
            <a:spAutoFit/>
          </a:bodyPr>
          <a:lstStyle/>
          <a:p>
            <a:pPr algn="ctr"/>
            <a:r>
              <a:rPr lang="en-US" sz="2400" b="1" dirty="0">
                <a:solidFill>
                  <a:srgbClr val="009051"/>
                </a:solidFill>
              </a:rPr>
              <a:t>Each box is proportional to the variance in leaf N explained by each variable</a:t>
            </a:r>
          </a:p>
        </p:txBody>
      </p:sp>
      <p:pic>
        <p:nvPicPr>
          <p:cNvPr id="5" name="Picture 4">
            <a:extLst>
              <a:ext uri="{FF2B5EF4-FFF2-40B4-BE49-F238E27FC236}">
                <a16:creationId xmlns:a16="http://schemas.microsoft.com/office/drawing/2014/main" id="{C7F3004C-09FA-E941-BF23-E44681AD4162}"/>
              </a:ext>
            </a:extLst>
          </p:cNvPr>
          <p:cNvPicPr>
            <a:picLocks noChangeAspect="1"/>
          </p:cNvPicPr>
          <p:nvPr/>
        </p:nvPicPr>
        <p:blipFill>
          <a:blip r:embed="rId3"/>
          <a:stretch>
            <a:fillRect/>
          </a:stretch>
        </p:blipFill>
        <p:spPr>
          <a:xfrm>
            <a:off x="9444251" y="6033675"/>
            <a:ext cx="2747749" cy="824325"/>
          </a:xfrm>
          <a:prstGeom prst="rect">
            <a:avLst/>
          </a:prstGeom>
        </p:spPr>
      </p:pic>
      <p:grpSp>
        <p:nvGrpSpPr>
          <p:cNvPr id="6" name="Group 5">
            <a:extLst>
              <a:ext uri="{FF2B5EF4-FFF2-40B4-BE49-F238E27FC236}">
                <a16:creationId xmlns:a16="http://schemas.microsoft.com/office/drawing/2014/main" id="{60226E4F-CAED-A440-8157-2549E0D1E852}"/>
              </a:ext>
            </a:extLst>
          </p:cNvPr>
          <p:cNvGrpSpPr/>
          <p:nvPr/>
        </p:nvGrpSpPr>
        <p:grpSpPr>
          <a:xfrm>
            <a:off x="8081319" y="-4207"/>
            <a:ext cx="4110681" cy="369332"/>
            <a:chOff x="8081319" y="-4207"/>
            <a:chExt cx="4110681" cy="369332"/>
          </a:xfrm>
        </p:grpSpPr>
        <p:sp>
          <p:nvSpPr>
            <p:cNvPr id="7" name="TextBox 6">
              <a:extLst>
                <a:ext uri="{FF2B5EF4-FFF2-40B4-BE49-F238E27FC236}">
                  <a16:creationId xmlns:a16="http://schemas.microsoft.com/office/drawing/2014/main" id="{FFDCBC02-19FE-6D4A-9D48-318F43F2BCA6}"/>
                </a:ext>
              </a:extLst>
            </p:cNvPr>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8" name="Picture 7">
              <a:extLst>
                <a:ext uri="{FF2B5EF4-FFF2-40B4-BE49-F238E27FC236}">
                  <a16:creationId xmlns:a16="http://schemas.microsoft.com/office/drawing/2014/main" id="{474B133E-738B-6A47-8BB8-56722508BE1A}"/>
                </a:ext>
              </a:extLst>
            </p:cNvPr>
            <p:cNvPicPr>
              <a:picLocks noChangeAspect="1"/>
            </p:cNvPicPr>
            <p:nvPr/>
          </p:nvPicPr>
          <p:blipFill>
            <a:blip r:embed="rId4"/>
            <a:stretch>
              <a:fillRect/>
            </a:stretch>
          </p:blipFill>
          <p:spPr>
            <a:xfrm>
              <a:off x="11925170" y="71620"/>
              <a:ext cx="266830" cy="217677"/>
            </a:xfrm>
            <a:prstGeom prst="rect">
              <a:avLst/>
            </a:prstGeom>
          </p:spPr>
        </p:pic>
      </p:grpSp>
      <p:sp>
        <p:nvSpPr>
          <p:cNvPr id="9" name="TextBox 8">
            <a:extLst>
              <a:ext uri="{FF2B5EF4-FFF2-40B4-BE49-F238E27FC236}">
                <a16:creationId xmlns:a16="http://schemas.microsoft.com/office/drawing/2014/main" id="{F0557874-8854-A347-A849-BCA6393D1AFF}"/>
              </a:ext>
            </a:extLst>
          </p:cNvPr>
          <p:cNvSpPr txBox="1"/>
          <p:nvPr/>
        </p:nvSpPr>
        <p:spPr>
          <a:xfrm>
            <a:off x="0" y="6488668"/>
            <a:ext cx="2716000" cy="369332"/>
          </a:xfrm>
          <a:prstGeom prst="rect">
            <a:avLst/>
          </a:prstGeom>
          <a:noFill/>
        </p:spPr>
        <p:txBody>
          <a:bodyPr wrap="none" rtlCol="0">
            <a:spAutoFit/>
          </a:bodyPr>
          <a:lstStyle/>
          <a:p>
            <a:r>
              <a:rPr lang="en-US" dirty="0"/>
              <a:t>Waring and Smith (in prep)</a:t>
            </a:r>
          </a:p>
        </p:txBody>
      </p:sp>
    </p:spTree>
    <p:extLst>
      <p:ext uri="{BB962C8B-B14F-4D97-AF65-F5344CB8AC3E}">
        <p14:creationId xmlns:p14="http://schemas.microsoft.com/office/powerpoint/2010/main" val="192418789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434B6B-C4A2-D646-BE50-AD37152B75E9}"/>
              </a:ext>
            </a:extLst>
          </p:cNvPr>
          <p:cNvSpPr>
            <a:spLocks noGrp="1"/>
          </p:cNvSpPr>
          <p:nvPr>
            <p:ph type="title"/>
          </p:nvPr>
        </p:nvSpPr>
        <p:spPr/>
        <p:txBody>
          <a:bodyPr>
            <a:normAutofit fontScale="90000"/>
          </a:bodyPr>
          <a:lstStyle/>
          <a:p>
            <a:r>
              <a:rPr lang="en-US" dirty="0">
                <a:solidFill>
                  <a:srgbClr val="011893"/>
                </a:solidFill>
              </a:rPr>
              <a:t>Question 3: </a:t>
            </a:r>
            <a:r>
              <a:rPr lang="en-US" dirty="0"/>
              <a:t>Does photosynthesis respond to nitrogen addition?</a:t>
            </a:r>
            <a:br>
              <a:rPr lang="en-US" dirty="0"/>
            </a:br>
            <a:r>
              <a:rPr lang="en-US" dirty="0">
                <a:solidFill>
                  <a:srgbClr val="011893"/>
                </a:solidFill>
              </a:rPr>
              <a:t>No, plants respond to added nitrogen by increasing leaf area, not photosynthesis</a:t>
            </a:r>
          </a:p>
        </p:txBody>
      </p:sp>
      <p:sp>
        <p:nvSpPr>
          <p:cNvPr id="3" name="Text Placeholder 2">
            <a:extLst>
              <a:ext uri="{FF2B5EF4-FFF2-40B4-BE49-F238E27FC236}">
                <a16:creationId xmlns:a16="http://schemas.microsoft.com/office/drawing/2014/main" id="{6C261B37-88D7-E44A-9041-6B3B577FFC67}"/>
              </a:ext>
            </a:extLst>
          </p:cNvPr>
          <p:cNvSpPr>
            <a:spLocks noGrp="1"/>
          </p:cNvSpPr>
          <p:nvPr>
            <p:ph type="body" idx="1"/>
          </p:nvPr>
        </p:nvSpPr>
        <p:spPr/>
        <p:txBody>
          <a:bodyPr/>
          <a:lstStyle/>
          <a:p>
            <a:endParaRPr lang="en-US"/>
          </a:p>
        </p:txBody>
      </p:sp>
      <p:grpSp>
        <p:nvGrpSpPr>
          <p:cNvPr id="4" name="Group 3">
            <a:extLst>
              <a:ext uri="{FF2B5EF4-FFF2-40B4-BE49-F238E27FC236}">
                <a16:creationId xmlns:a16="http://schemas.microsoft.com/office/drawing/2014/main" id="{09154241-E9A9-9D46-89A8-5556B911E0D5}"/>
              </a:ext>
            </a:extLst>
          </p:cNvPr>
          <p:cNvGrpSpPr/>
          <p:nvPr/>
        </p:nvGrpSpPr>
        <p:grpSpPr>
          <a:xfrm>
            <a:off x="8081319" y="-4207"/>
            <a:ext cx="4110681" cy="369332"/>
            <a:chOff x="8081319" y="-4207"/>
            <a:chExt cx="4110681" cy="369332"/>
          </a:xfrm>
        </p:grpSpPr>
        <p:sp>
          <p:nvSpPr>
            <p:cNvPr id="5" name="TextBox 4">
              <a:extLst>
                <a:ext uri="{FF2B5EF4-FFF2-40B4-BE49-F238E27FC236}">
                  <a16:creationId xmlns:a16="http://schemas.microsoft.com/office/drawing/2014/main" id="{5682A2CF-7845-E845-A43E-59AE0B1728E2}"/>
                </a:ext>
              </a:extLst>
            </p:cNvPr>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6" name="Picture 5">
              <a:extLst>
                <a:ext uri="{FF2B5EF4-FFF2-40B4-BE49-F238E27FC236}">
                  <a16:creationId xmlns:a16="http://schemas.microsoft.com/office/drawing/2014/main" id="{601447BA-DA85-7D44-A5F2-FE7FAFE4159C}"/>
                </a:ext>
              </a:extLst>
            </p:cNvPr>
            <p:cNvPicPr>
              <a:picLocks noChangeAspect="1"/>
            </p:cNvPicPr>
            <p:nvPr/>
          </p:nvPicPr>
          <p:blipFill>
            <a:blip r:embed="rId2"/>
            <a:stretch>
              <a:fillRect/>
            </a:stretch>
          </p:blipFill>
          <p:spPr>
            <a:xfrm>
              <a:off x="11925170" y="71620"/>
              <a:ext cx="266830" cy="217677"/>
            </a:xfrm>
            <a:prstGeom prst="rect">
              <a:avLst/>
            </a:prstGeom>
          </p:spPr>
        </p:pic>
      </p:grpSp>
    </p:spTree>
    <p:extLst>
      <p:ext uri="{BB962C8B-B14F-4D97-AF65-F5344CB8AC3E}">
        <p14:creationId xmlns:p14="http://schemas.microsoft.com/office/powerpoint/2010/main" val="242413955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434B6B-C4A2-D646-BE50-AD37152B75E9}"/>
              </a:ext>
            </a:extLst>
          </p:cNvPr>
          <p:cNvSpPr>
            <a:spLocks noGrp="1"/>
          </p:cNvSpPr>
          <p:nvPr>
            <p:ph type="title"/>
          </p:nvPr>
        </p:nvSpPr>
        <p:spPr/>
        <p:txBody>
          <a:bodyPr/>
          <a:lstStyle/>
          <a:p>
            <a:r>
              <a:rPr lang="en-US" dirty="0">
                <a:solidFill>
                  <a:srgbClr val="011893"/>
                </a:solidFill>
              </a:rPr>
              <a:t>Question 4: </a:t>
            </a:r>
            <a:r>
              <a:rPr lang="en-US" dirty="0"/>
              <a:t>When is C</a:t>
            </a:r>
            <a:r>
              <a:rPr lang="en-US" baseline="-25000" dirty="0"/>
              <a:t>4</a:t>
            </a:r>
            <a:r>
              <a:rPr lang="en-US" dirty="0"/>
              <a:t> photosynthesis an advantage over C</a:t>
            </a:r>
            <a:r>
              <a:rPr lang="en-US" baseline="-25000" dirty="0"/>
              <a:t>3</a:t>
            </a:r>
            <a:r>
              <a:rPr lang="en-US" dirty="0"/>
              <a:t> photosynthesis?</a:t>
            </a:r>
          </a:p>
        </p:txBody>
      </p:sp>
      <p:sp>
        <p:nvSpPr>
          <p:cNvPr id="3" name="Text Placeholder 2">
            <a:extLst>
              <a:ext uri="{FF2B5EF4-FFF2-40B4-BE49-F238E27FC236}">
                <a16:creationId xmlns:a16="http://schemas.microsoft.com/office/drawing/2014/main" id="{6C261B37-88D7-E44A-9041-6B3B577FFC67}"/>
              </a:ext>
            </a:extLst>
          </p:cNvPr>
          <p:cNvSpPr>
            <a:spLocks noGrp="1"/>
          </p:cNvSpPr>
          <p:nvPr>
            <p:ph type="body" idx="1"/>
          </p:nvPr>
        </p:nvSpPr>
        <p:spPr/>
        <p:txBody>
          <a:bodyPr/>
          <a:lstStyle/>
          <a:p>
            <a:endParaRPr lang="en-US"/>
          </a:p>
        </p:txBody>
      </p:sp>
      <p:grpSp>
        <p:nvGrpSpPr>
          <p:cNvPr id="4" name="Group 3">
            <a:extLst>
              <a:ext uri="{FF2B5EF4-FFF2-40B4-BE49-F238E27FC236}">
                <a16:creationId xmlns:a16="http://schemas.microsoft.com/office/drawing/2014/main" id="{8AC8914D-48E5-5F44-8EBA-30DB52F5FE31}"/>
              </a:ext>
            </a:extLst>
          </p:cNvPr>
          <p:cNvGrpSpPr/>
          <p:nvPr/>
        </p:nvGrpSpPr>
        <p:grpSpPr>
          <a:xfrm>
            <a:off x="8081319" y="-4207"/>
            <a:ext cx="4110681" cy="369332"/>
            <a:chOff x="8081319" y="-4207"/>
            <a:chExt cx="4110681" cy="369332"/>
          </a:xfrm>
        </p:grpSpPr>
        <p:sp>
          <p:nvSpPr>
            <p:cNvPr id="5" name="TextBox 4">
              <a:extLst>
                <a:ext uri="{FF2B5EF4-FFF2-40B4-BE49-F238E27FC236}">
                  <a16:creationId xmlns:a16="http://schemas.microsoft.com/office/drawing/2014/main" id="{88ADFAF6-C173-6A46-A100-822061952BC6}"/>
                </a:ext>
              </a:extLst>
            </p:cNvPr>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6" name="Picture 5">
              <a:extLst>
                <a:ext uri="{FF2B5EF4-FFF2-40B4-BE49-F238E27FC236}">
                  <a16:creationId xmlns:a16="http://schemas.microsoft.com/office/drawing/2014/main" id="{8E6ACE59-4F70-604C-B8BB-D7C85E079A86}"/>
                </a:ext>
              </a:extLst>
            </p:cNvPr>
            <p:cNvPicPr>
              <a:picLocks noChangeAspect="1"/>
            </p:cNvPicPr>
            <p:nvPr/>
          </p:nvPicPr>
          <p:blipFill>
            <a:blip r:embed="rId2"/>
            <a:stretch>
              <a:fillRect/>
            </a:stretch>
          </p:blipFill>
          <p:spPr>
            <a:xfrm>
              <a:off x="11925170" y="71620"/>
              <a:ext cx="266830" cy="217677"/>
            </a:xfrm>
            <a:prstGeom prst="rect">
              <a:avLst/>
            </a:prstGeom>
          </p:spPr>
        </p:pic>
      </p:grpSp>
    </p:spTree>
    <p:extLst>
      <p:ext uri="{BB962C8B-B14F-4D97-AF65-F5344CB8AC3E}">
        <p14:creationId xmlns:p14="http://schemas.microsoft.com/office/powerpoint/2010/main" val="355959241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E3E3CC-8AB1-2548-AC1D-674EA85F9356}"/>
              </a:ext>
            </a:extLst>
          </p:cNvPr>
          <p:cNvSpPr>
            <a:spLocks noGrp="1"/>
          </p:cNvSpPr>
          <p:nvPr>
            <p:ph type="title"/>
          </p:nvPr>
        </p:nvSpPr>
        <p:spPr/>
        <p:txBody>
          <a:bodyPr/>
          <a:lstStyle/>
          <a:p>
            <a:r>
              <a:rPr lang="en-US" dirty="0"/>
              <a:t>C</a:t>
            </a:r>
            <a:r>
              <a:rPr lang="en-US" baseline="-25000" dirty="0"/>
              <a:t>3</a:t>
            </a:r>
            <a:r>
              <a:rPr lang="en-US" dirty="0"/>
              <a:t> versus C</a:t>
            </a:r>
            <a:r>
              <a:rPr lang="en-US" baseline="-25000" dirty="0"/>
              <a:t>4</a:t>
            </a:r>
            <a:r>
              <a:rPr lang="en-US" dirty="0"/>
              <a:t> optimization</a:t>
            </a:r>
          </a:p>
        </p:txBody>
      </p:sp>
      <p:grpSp>
        <p:nvGrpSpPr>
          <p:cNvPr id="3" name="Group 2">
            <a:extLst>
              <a:ext uri="{FF2B5EF4-FFF2-40B4-BE49-F238E27FC236}">
                <a16:creationId xmlns:a16="http://schemas.microsoft.com/office/drawing/2014/main" id="{64395FDE-F12A-6349-A524-9A9E7C1AF2F8}"/>
              </a:ext>
            </a:extLst>
          </p:cNvPr>
          <p:cNvGrpSpPr/>
          <p:nvPr/>
        </p:nvGrpSpPr>
        <p:grpSpPr>
          <a:xfrm>
            <a:off x="8081319" y="-4207"/>
            <a:ext cx="4110681" cy="369332"/>
            <a:chOff x="8081319" y="-4207"/>
            <a:chExt cx="4110681" cy="369332"/>
          </a:xfrm>
        </p:grpSpPr>
        <p:sp>
          <p:nvSpPr>
            <p:cNvPr id="4" name="TextBox 3">
              <a:extLst>
                <a:ext uri="{FF2B5EF4-FFF2-40B4-BE49-F238E27FC236}">
                  <a16:creationId xmlns:a16="http://schemas.microsoft.com/office/drawing/2014/main" id="{FDFE0CEB-54CB-5649-889F-CB776138DBC0}"/>
                </a:ext>
              </a:extLst>
            </p:cNvPr>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5" name="Picture 4">
              <a:extLst>
                <a:ext uri="{FF2B5EF4-FFF2-40B4-BE49-F238E27FC236}">
                  <a16:creationId xmlns:a16="http://schemas.microsoft.com/office/drawing/2014/main" id="{8AB06BA0-273F-8040-8D38-1DDE15B3E657}"/>
                </a:ext>
              </a:extLst>
            </p:cNvPr>
            <p:cNvPicPr>
              <a:picLocks noChangeAspect="1"/>
            </p:cNvPicPr>
            <p:nvPr/>
          </p:nvPicPr>
          <p:blipFill>
            <a:blip r:embed="rId2"/>
            <a:stretch>
              <a:fillRect/>
            </a:stretch>
          </p:blipFill>
          <p:spPr>
            <a:xfrm>
              <a:off x="11925170" y="71620"/>
              <a:ext cx="266830" cy="217677"/>
            </a:xfrm>
            <a:prstGeom prst="rect">
              <a:avLst/>
            </a:prstGeom>
          </p:spPr>
        </p:pic>
      </p:grpSp>
    </p:spTree>
    <p:extLst>
      <p:ext uri="{BB962C8B-B14F-4D97-AF65-F5344CB8AC3E}">
        <p14:creationId xmlns:p14="http://schemas.microsoft.com/office/powerpoint/2010/main" val="102129283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78EF11-D50D-7748-A9BA-586086920D17}"/>
              </a:ext>
            </a:extLst>
          </p:cNvPr>
          <p:cNvSpPr>
            <a:spLocks noGrp="1"/>
          </p:cNvSpPr>
          <p:nvPr>
            <p:ph type="title"/>
          </p:nvPr>
        </p:nvSpPr>
        <p:spPr/>
        <p:txBody>
          <a:bodyPr/>
          <a:lstStyle/>
          <a:p>
            <a:r>
              <a:rPr lang="en-US" dirty="0"/>
              <a:t>C</a:t>
            </a:r>
            <a:r>
              <a:rPr lang="en-US" baseline="-25000" dirty="0"/>
              <a:t>4</a:t>
            </a:r>
            <a:r>
              <a:rPr lang="en-US" dirty="0"/>
              <a:t> versus C</a:t>
            </a:r>
            <a:r>
              <a:rPr lang="en-US" baseline="-25000" dirty="0"/>
              <a:t>3</a:t>
            </a:r>
            <a:r>
              <a:rPr lang="en-US" dirty="0"/>
              <a:t> optimization</a:t>
            </a:r>
          </a:p>
        </p:txBody>
      </p:sp>
      <p:sp>
        <p:nvSpPr>
          <p:cNvPr id="3" name="Content Placeholder 2">
            <a:extLst>
              <a:ext uri="{FF2B5EF4-FFF2-40B4-BE49-F238E27FC236}">
                <a16:creationId xmlns:a16="http://schemas.microsoft.com/office/drawing/2014/main" id="{2D613BA3-0D7C-2E40-861A-30D5E27F94DF}"/>
              </a:ext>
            </a:extLst>
          </p:cNvPr>
          <p:cNvSpPr>
            <a:spLocks noGrp="1"/>
          </p:cNvSpPr>
          <p:nvPr>
            <p:ph idx="1"/>
          </p:nvPr>
        </p:nvSpPr>
        <p:spPr/>
        <p:txBody>
          <a:bodyPr>
            <a:normAutofit/>
          </a:bodyPr>
          <a:lstStyle/>
          <a:p>
            <a:pPr marL="0" indent="0">
              <a:buNone/>
            </a:pPr>
            <a:r>
              <a:rPr lang="en-US" sz="4400" dirty="0">
                <a:solidFill>
                  <a:srgbClr val="011893"/>
                </a:solidFill>
              </a:rPr>
              <a:t>C</a:t>
            </a:r>
            <a:r>
              <a:rPr lang="en-US" sz="4400" baseline="-25000" dirty="0">
                <a:solidFill>
                  <a:srgbClr val="011893"/>
                </a:solidFill>
              </a:rPr>
              <a:t>4</a:t>
            </a:r>
            <a:r>
              <a:rPr lang="en-US" sz="4400" dirty="0">
                <a:solidFill>
                  <a:srgbClr val="011893"/>
                </a:solidFill>
              </a:rPr>
              <a:t> photosynthesis has…</a:t>
            </a:r>
          </a:p>
          <a:p>
            <a:pPr lvl="1"/>
            <a:r>
              <a:rPr lang="en-US" sz="4000" dirty="0">
                <a:solidFill>
                  <a:srgbClr val="011893"/>
                </a:solidFill>
              </a:rPr>
              <a:t>No photorespiration</a:t>
            </a:r>
          </a:p>
          <a:p>
            <a:pPr lvl="1"/>
            <a:r>
              <a:rPr lang="en-US" sz="4000" dirty="0">
                <a:solidFill>
                  <a:srgbClr val="011893"/>
                </a:solidFill>
              </a:rPr>
              <a:t>An additional limitation (</a:t>
            </a:r>
            <a:r>
              <a:rPr lang="en-US" sz="4000" dirty="0">
                <a:solidFill>
                  <a:srgbClr val="009051"/>
                </a:solidFill>
              </a:rPr>
              <a:t>PEP carboxylation</a:t>
            </a:r>
            <a:r>
              <a:rPr lang="en-US" sz="4000" dirty="0">
                <a:solidFill>
                  <a:srgbClr val="011893"/>
                </a:solidFill>
              </a:rPr>
              <a:t>)</a:t>
            </a:r>
          </a:p>
        </p:txBody>
      </p:sp>
      <p:grpSp>
        <p:nvGrpSpPr>
          <p:cNvPr id="4" name="Group 3">
            <a:extLst>
              <a:ext uri="{FF2B5EF4-FFF2-40B4-BE49-F238E27FC236}">
                <a16:creationId xmlns:a16="http://schemas.microsoft.com/office/drawing/2014/main" id="{6D965361-4A76-904C-8795-3B6B4EAD3942}"/>
              </a:ext>
            </a:extLst>
          </p:cNvPr>
          <p:cNvGrpSpPr/>
          <p:nvPr/>
        </p:nvGrpSpPr>
        <p:grpSpPr>
          <a:xfrm>
            <a:off x="8081319" y="-4207"/>
            <a:ext cx="4110681" cy="369332"/>
            <a:chOff x="8081319" y="-4207"/>
            <a:chExt cx="4110681" cy="369332"/>
          </a:xfrm>
        </p:grpSpPr>
        <p:sp>
          <p:nvSpPr>
            <p:cNvPr id="5" name="TextBox 4">
              <a:extLst>
                <a:ext uri="{FF2B5EF4-FFF2-40B4-BE49-F238E27FC236}">
                  <a16:creationId xmlns:a16="http://schemas.microsoft.com/office/drawing/2014/main" id="{B6C669FF-6832-C24F-8077-F24E9AFDF9A6}"/>
                </a:ext>
              </a:extLst>
            </p:cNvPr>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6" name="Picture 5">
              <a:extLst>
                <a:ext uri="{FF2B5EF4-FFF2-40B4-BE49-F238E27FC236}">
                  <a16:creationId xmlns:a16="http://schemas.microsoft.com/office/drawing/2014/main" id="{284D1BC3-5C13-2841-88C5-6D8A4B1EF15F}"/>
                </a:ext>
              </a:extLst>
            </p:cNvPr>
            <p:cNvPicPr>
              <a:picLocks noChangeAspect="1"/>
            </p:cNvPicPr>
            <p:nvPr/>
          </p:nvPicPr>
          <p:blipFill>
            <a:blip r:embed="rId2"/>
            <a:stretch>
              <a:fillRect/>
            </a:stretch>
          </p:blipFill>
          <p:spPr>
            <a:xfrm>
              <a:off x="11925170" y="71620"/>
              <a:ext cx="266830" cy="217677"/>
            </a:xfrm>
            <a:prstGeom prst="rect">
              <a:avLst/>
            </a:prstGeom>
          </p:spPr>
        </p:pic>
      </p:grpSp>
    </p:spTree>
    <p:extLst>
      <p:ext uri="{BB962C8B-B14F-4D97-AF65-F5344CB8AC3E}">
        <p14:creationId xmlns:p14="http://schemas.microsoft.com/office/powerpoint/2010/main" val="386541285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5AE19CF-3707-1546-A485-75FC251B6047}"/>
              </a:ext>
            </a:extLst>
          </p:cNvPr>
          <p:cNvSpPr txBox="1"/>
          <p:nvPr/>
        </p:nvSpPr>
        <p:spPr>
          <a:xfrm>
            <a:off x="4681351" y="4530778"/>
            <a:ext cx="3244799" cy="2123658"/>
          </a:xfrm>
          <a:prstGeom prst="rect">
            <a:avLst/>
          </a:prstGeom>
          <a:noFill/>
        </p:spPr>
        <p:txBody>
          <a:bodyPr wrap="none" rtlCol="0">
            <a:spAutoFit/>
          </a:bodyPr>
          <a:lstStyle/>
          <a:p>
            <a:r>
              <a:rPr lang="en-US" sz="6600" dirty="0">
                <a:solidFill>
                  <a:srgbClr val="FF0000"/>
                </a:solidFill>
              </a:rPr>
              <a:t>Red = C</a:t>
            </a:r>
            <a:r>
              <a:rPr lang="en-US" sz="6600" baseline="-25000" dirty="0">
                <a:solidFill>
                  <a:srgbClr val="FF0000"/>
                </a:solidFill>
              </a:rPr>
              <a:t>4</a:t>
            </a:r>
            <a:endParaRPr lang="en-US" sz="6600" dirty="0">
              <a:solidFill>
                <a:srgbClr val="FF0000"/>
              </a:solidFill>
            </a:endParaRPr>
          </a:p>
          <a:p>
            <a:r>
              <a:rPr lang="en-US" sz="6600" dirty="0">
                <a:solidFill>
                  <a:srgbClr val="0432FF"/>
                </a:solidFill>
              </a:rPr>
              <a:t>Blue = C</a:t>
            </a:r>
            <a:r>
              <a:rPr lang="en-US" sz="6600" baseline="-25000" dirty="0">
                <a:solidFill>
                  <a:srgbClr val="0432FF"/>
                </a:solidFill>
              </a:rPr>
              <a:t>3</a:t>
            </a:r>
            <a:endParaRPr lang="en-US" sz="6600" dirty="0">
              <a:solidFill>
                <a:srgbClr val="0432FF"/>
              </a:solidFill>
            </a:endParaRPr>
          </a:p>
        </p:txBody>
      </p:sp>
      <p:pic>
        <p:nvPicPr>
          <p:cNvPr id="3" name="Picture 2">
            <a:extLst>
              <a:ext uri="{FF2B5EF4-FFF2-40B4-BE49-F238E27FC236}">
                <a16:creationId xmlns:a16="http://schemas.microsoft.com/office/drawing/2014/main" id="{8F204E4D-71EB-604D-BF09-8EBC7F7D8D85}"/>
              </a:ext>
            </a:extLst>
          </p:cNvPr>
          <p:cNvPicPr>
            <a:picLocks noChangeAspect="1"/>
          </p:cNvPicPr>
          <p:nvPr/>
        </p:nvPicPr>
        <p:blipFill>
          <a:blip r:embed="rId2"/>
          <a:stretch>
            <a:fillRect/>
          </a:stretch>
        </p:blipFill>
        <p:spPr>
          <a:xfrm>
            <a:off x="1168400" y="1181973"/>
            <a:ext cx="10270703" cy="3110263"/>
          </a:xfrm>
          <a:prstGeom prst="rect">
            <a:avLst/>
          </a:prstGeom>
        </p:spPr>
      </p:pic>
      <p:grpSp>
        <p:nvGrpSpPr>
          <p:cNvPr id="4" name="Group 3">
            <a:extLst>
              <a:ext uri="{FF2B5EF4-FFF2-40B4-BE49-F238E27FC236}">
                <a16:creationId xmlns:a16="http://schemas.microsoft.com/office/drawing/2014/main" id="{D89C141E-C2CE-244B-965C-6D05C71D718B}"/>
              </a:ext>
            </a:extLst>
          </p:cNvPr>
          <p:cNvGrpSpPr/>
          <p:nvPr/>
        </p:nvGrpSpPr>
        <p:grpSpPr>
          <a:xfrm>
            <a:off x="8081319" y="-4207"/>
            <a:ext cx="4110681" cy="369332"/>
            <a:chOff x="8081319" y="-4207"/>
            <a:chExt cx="4110681" cy="369332"/>
          </a:xfrm>
        </p:grpSpPr>
        <p:sp>
          <p:nvSpPr>
            <p:cNvPr id="5" name="TextBox 4">
              <a:extLst>
                <a:ext uri="{FF2B5EF4-FFF2-40B4-BE49-F238E27FC236}">
                  <a16:creationId xmlns:a16="http://schemas.microsoft.com/office/drawing/2014/main" id="{40A94807-7E0C-9945-A805-84B1CCBA7982}"/>
                </a:ext>
              </a:extLst>
            </p:cNvPr>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6" name="Picture 5">
              <a:extLst>
                <a:ext uri="{FF2B5EF4-FFF2-40B4-BE49-F238E27FC236}">
                  <a16:creationId xmlns:a16="http://schemas.microsoft.com/office/drawing/2014/main" id="{05124E57-1D3B-424E-ADCE-5D61AFB0AA78}"/>
                </a:ext>
              </a:extLst>
            </p:cNvPr>
            <p:cNvPicPr>
              <a:picLocks noChangeAspect="1"/>
            </p:cNvPicPr>
            <p:nvPr/>
          </p:nvPicPr>
          <p:blipFill>
            <a:blip r:embed="rId3"/>
            <a:stretch>
              <a:fillRect/>
            </a:stretch>
          </p:blipFill>
          <p:spPr>
            <a:xfrm>
              <a:off x="11925170" y="71620"/>
              <a:ext cx="266830" cy="217677"/>
            </a:xfrm>
            <a:prstGeom prst="rect">
              <a:avLst/>
            </a:prstGeom>
          </p:spPr>
        </p:pic>
      </p:grpSp>
      <p:sp>
        <p:nvSpPr>
          <p:cNvPr id="7" name="TextBox 6">
            <a:extLst>
              <a:ext uri="{FF2B5EF4-FFF2-40B4-BE49-F238E27FC236}">
                <a16:creationId xmlns:a16="http://schemas.microsoft.com/office/drawing/2014/main" id="{570147BE-84E8-D44C-991A-7CDCA8873873}"/>
              </a:ext>
            </a:extLst>
          </p:cNvPr>
          <p:cNvSpPr txBox="1"/>
          <p:nvPr/>
        </p:nvSpPr>
        <p:spPr>
          <a:xfrm>
            <a:off x="0" y="6488668"/>
            <a:ext cx="2518446" cy="369332"/>
          </a:xfrm>
          <a:prstGeom prst="rect">
            <a:avLst/>
          </a:prstGeom>
          <a:noFill/>
        </p:spPr>
        <p:txBody>
          <a:bodyPr wrap="none" rtlCol="0">
            <a:spAutoFit/>
          </a:bodyPr>
          <a:lstStyle/>
          <a:p>
            <a:r>
              <a:rPr lang="en-US" dirty="0"/>
              <a:t>Scott and Smith (in prep)</a:t>
            </a:r>
          </a:p>
        </p:txBody>
      </p:sp>
    </p:spTree>
    <p:extLst>
      <p:ext uri="{BB962C8B-B14F-4D97-AF65-F5344CB8AC3E}">
        <p14:creationId xmlns:p14="http://schemas.microsoft.com/office/powerpoint/2010/main" val="9743940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434B6B-C4A2-D646-BE50-AD37152B75E9}"/>
              </a:ext>
            </a:extLst>
          </p:cNvPr>
          <p:cNvSpPr>
            <a:spLocks noGrp="1"/>
          </p:cNvSpPr>
          <p:nvPr>
            <p:ph type="title"/>
          </p:nvPr>
        </p:nvSpPr>
        <p:spPr/>
        <p:txBody>
          <a:bodyPr>
            <a:normAutofit fontScale="90000"/>
          </a:bodyPr>
          <a:lstStyle/>
          <a:p>
            <a:r>
              <a:rPr lang="en-US" dirty="0">
                <a:solidFill>
                  <a:srgbClr val="011893"/>
                </a:solidFill>
              </a:rPr>
              <a:t>Question 4: </a:t>
            </a:r>
            <a:r>
              <a:rPr lang="en-US" dirty="0"/>
              <a:t>When is C</a:t>
            </a:r>
            <a:r>
              <a:rPr lang="en-US" baseline="-25000" dirty="0"/>
              <a:t>4</a:t>
            </a:r>
            <a:r>
              <a:rPr lang="en-US" dirty="0"/>
              <a:t> photosynthesis an advantage over C</a:t>
            </a:r>
            <a:r>
              <a:rPr lang="en-US" baseline="-25000" dirty="0"/>
              <a:t>3</a:t>
            </a:r>
            <a:r>
              <a:rPr lang="en-US" dirty="0"/>
              <a:t> photosynthesis?</a:t>
            </a:r>
            <a:br>
              <a:rPr lang="en-US" dirty="0"/>
            </a:br>
            <a:r>
              <a:rPr lang="en-US" dirty="0">
                <a:solidFill>
                  <a:srgbClr val="011893"/>
                </a:solidFill>
              </a:rPr>
              <a:t>C</a:t>
            </a:r>
            <a:r>
              <a:rPr lang="en-US" baseline="-25000" dirty="0">
                <a:solidFill>
                  <a:srgbClr val="011893"/>
                </a:solidFill>
              </a:rPr>
              <a:t>4</a:t>
            </a:r>
            <a:r>
              <a:rPr lang="en-US" dirty="0">
                <a:solidFill>
                  <a:srgbClr val="011893"/>
                </a:solidFill>
              </a:rPr>
              <a:t> is better in hot, dry, high light, low CO</a:t>
            </a:r>
            <a:r>
              <a:rPr lang="en-US" baseline="-25000" dirty="0">
                <a:solidFill>
                  <a:srgbClr val="011893"/>
                </a:solidFill>
              </a:rPr>
              <a:t>2</a:t>
            </a:r>
            <a:r>
              <a:rPr lang="en-US" dirty="0">
                <a:solidFill>
                  <a:srgbClr val="011893"/>
                </a:solidFill>
              </a:rPr>
              <a:t> environments</a:t>
            </a:r>
            <a:endParaRPr lang="en-US" dirty="0"/>
          </a:p>
        </p:txBody>
      </p:sp>
      <p:sp>
        <p:nvSpPr>
          <p:cNvPr id="3" name="Text Placeholder 2">
            <a:extLst>
              <a:ext uri="{FF2B5EF4-FFF2-40B4-BE49-F238E27FC236}">
                <a16:creationId xmlns:a16="http://schemas.microsoft.com/office/drawing/2014/main" id="{6C261B37-88D7-E44A-9041-6B3B577FFC67}"/>
              </a:ext>
            </a:extLst>
          </p:cNvPr>
          <p:cNvSpPr>
            <a:spLocks noGrp="1"/>
          </p:cNvSpPr>
          <p:nvPr>
            <p:ph type="body" idx="1"/>
          </p:nvPr>
        </p:nvSpPr>
        <p:spPr/>
        <p:txBody>
          <a:bodyPr/>
          <a:lstStyle/>
          <a:p>
            <a:endParaRPr lang="en-US"/>
          </a:p>
        </p:txBody>
      </p:sp>
      <p:grpSp>
        <p:nvGrpSpPr>
          <p:cNvPr id="4" name="Group 3">
            <a:extLst>
              <a:ext uri="{FF2B5EF4-FFF2-40B4-BE49-F238E27FC236}">
                <a16:creationId xmlns:a16="http://schemas.microsoft.com/office/drawing/2014/main" id="{EC07A79A-3619-8048-8EBD-07E8DAF0682E}"/>
              </a:ext>
            </a:extLst>
          </p:cNvPr>
          <p:cNvGrpSpPr/>
          <p:nvPr/>
        </p:nvGrpSpPr>
        <p:grpSpPr>
          <a:xfrm>
            <a:off x="8081319" y="-4207"/>
            <a:ext cx="4110681" cy="369332"/>
            <a:chOff x="8081319" y="-4207"/>
            <a:chExt cx="4110681" cy="369332"/>
          </a:xfrm>
        </p:grpSpPr>
        <p:sp>
          <p:nvSpPr>
            <p:cNvPr id="5" name="TextBox 4">
              <a:extLst>
                <a:ext uri="{FF2B5EF4-FFF2-40B4-BE49-F238E27FC236}">
                  <a16:creationId xmlns:a16="http://schemas.microsoft.com/office/drawing/2014/main" id="{87005B9F-2512-0F43-B250-2BACAA48C4BC}"/>
                </a:ext>
              </a:extLst>
            </p:cNvPr>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6" name="Picture 5">
              <a:extLst>
                <a:ext uri="{FF2B5EF4-FFF2-40B4-BE49-F238E27FC236}">
                  <a16:creationId xmlns:a16="http://schemas.microsoft.com/office/drawing/2014/main" id="{DF317342-CD93-A847-AFF8-66669C2BF8A4}"/>
                </a:ext>
              </a:extLst>
            </p:cNvPr>
            <p:cNvPicPr>
              <a:picLocks noChangeAspect="1"/>
            </p:cNvPicPr>
            <p:nvPr/>
          </p:nvPicPr>
          <p:blipFill>
            <a:blip r:embed="rId2"/>
            <a:stretch>
              <a:fillRect/>
            </a:stretch>
          </p:blipFill>
          <p:spPr>
            <a:xfrm>
              <a:off x="11925170" y="71620"/>
              <a:ext cx="266830" cy="217677"/>
            </a:xfrm>
            <a:prstGeom prst="rect">
              <a:avLst/>
            </a:prstGeom>
          </p:spPr>
        </p:pic>
      </p:grpSp>
    </p:spTree>
    <p:extLst>
      <p:ext uri="{BB962C8B-B14F-4D97-AF65-F5344CB8AC3E}">
        <p14:creationId xmlns:p14="http://schemas.microsoft.com/office/powerpoint/2010/main" val="16401378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D6AEBF-40EC-6847-A152-F7EE03B5B217}"/>
              </a:ext>
            </a:extLst>
          </p:cNvPr>
          <p:cNvSpPr>
            <a:spLocks noGrp="1"/>
          </p:cNvSpPr>
          <p:nvPr>
            <p:ph type="title"/>
          </p:nvPr>
        </p:nvSpPr>
        <p:spPr/>
        <p:txBody>
          <a:bodyPr/>
          <a:lstStyle/>
          <a:p>
            <a:r>
              <a:rPr lang="en-US" dirty="0"/>
              <a:t>Conclusions</a:t>
            </a:r>
          </a:p>
        </p:txBody>
      </p:sp>
      <p:sp>
        <p:nvSpPr>
          <p:cNvPr id="3" name="Content Placeholder 2">
            <a:extLst>
              <a:ext uri="{FF2B5EF4-FFF2-40B4-BE49-F238E27FC236}">
                <a16:creationId xmlns:a16="http://schemas.microsoft.com/office/drawing/2014/main" id="{C18DD2FC-3ED2-334B-BE15-2D35F65A5EC1}"/>
              </a:ext>
            </a:extLst>
          </p:cNvPr>
          <p:cNvSpPr>
            <a:spLocks noGrp="1"/>
          </p:cNvSpPr>
          <p:nvPr>
            <p:ph idx="1"/>
          </p:nvPr>
        </p:nvSpPr>
        <p:spPr/>
        <p:txBody>
          <a:bodyPr>
            <a:normAutofit/>
          </a:bodyPr>
          <a:lstStyle/>
          <a:p>
            <a:pPr marL="742950" indent="-742950">
              <a:buFont typeface="+mj-lt"/>
              <a:buAutoNum type="arabicPeriod"/>
            </a:pPr>
            <a:r>
              <a:rPr lang="en-US" sz="3600" dirty="0"/>
              <a:t>We have a theoretical model for photosynthetic acclimation</a:t>
            </a:r>
          </a:p>
          <a:p>
            <a:pPr lvl="1"/>
            <a:r>
              <a:rPr lang="en-US" sz="3200" dirty="0"/>
              <a:t>Few empirical parameters</a:t>
            </a:r>
          </a:p>
          <a:p>
            <a:pPr lvl="1"/>
            <a:r>
              <a:rPr lang="en-US" sz="3200" dirty="0"/>
              <a:t>Mechanistically based</a:t>
            </a:r>
          </a:p>
          <a:p>
            <a:pPr marL="742950" indent="-742950">
              <a:buFont typeface="+mj-lt"/>
              <a:buAutoNum type="arabicPeriod"/>
            </a:pPr>
            <a:r>
              <a:rPr lang="en-US" sz="3600" dirty="0"/>
              <a:t>The model can be useful!</a:t>
            </a:r>
          </a:p>
          <a:p>
            <a:pPr lvl="1"/>
            <a:r>
              <a:rPr lang="en-US" sz="3200" dirty="0"/>
              <a:t>Improving the reliability of climate models</a:t>
            </a:r>
          </a:p>
          <a:p>
            <a:pPr lvl="1"/>
            <a:r>
              <a:rPr lang="en-US" sz="3200" dirty="0"/>
              <a:t>Acting as a null model for teasing apart mechanisms</a:t>
            </a:r>
          </a:p>
        </p:txBody>
      </p:sp>
    </p:spTree>
    <p:extLst>
      <p:ext uri="{BB962C8B-B14F-4D97-AF65-F5344CB8AC3E}">
        <p14:creationId xmlns:p14="http://schemas.microsoft.com/office/powerpoint/2010/main" val="8660563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Parameter uncertainty also directly influences climate through energy fluxes</a:t>
            </a:r>
          </a:p>
        </p:txBody>
      </p:sp>
      <p:sp>
        <p:nvSpPr>
          <p:cNvPr id="11" name="TextBox 10"/>
          <p:cNvSpPr txBox="1"/>
          <p:nvPr/>
        </p:nvSpPr>
        <p:spPr>
          <a:xfrm>
            <a:off x="0" y="6541402"/>
            <a:ext cx="2574038" cy="369332"/>
          </a:xfrm>
          <a:prstGeom prst="rect">
            <a:avLst/>
          </a:prstGeom>
          <a:noFill/>
        </p:spPr>
        <p:txBody>
          <a:bodyPr wrap="none" rtlCol="0">
            <a:spAutoFit/>
          </a:bodyPr>
          <a:lstStyle/>
          <a:p>
            <a:r>
              <a:rPr lang="en-US" dirty="0"/>
              <a:t>Smith et al. (2017) </a:t>
            </a:r>
            <a:r>
              <a:rPr lang="en-US" i="1" dirty="0"/>
              <a:t>JAMES</a:t>
            </a:r>
            <a:endParaRPr lang="en-US" dirty="0"/>
          </a:p>
        </p:txBody>
      </p:sp>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r="49685" b="49252"/>
          <a:stretch/>
        </p:blipFill>
        <p:spPr>
          <a:xfrm>
            <a:off x="25333" y="2399507"/>
            <a:ext cx="6166461" cy="3779229"/>
          </a:xfrm>
          <a:prstGeom prst="rect">
            <a:avLst/>
          </a:prstGeom>
        </p:spPr>
      </p:pic>
      <p:sp>
        <p:nvSpPr>
          <p:cNvPr id="12" name="TextBox 11"/>
          <p:cNvSpPr txBox="1"/>
          <p:nvPr/>
        </p:nvSpPr>
        <p:spPr>
          <a:xfrm>
            <a:off x="838200" y="2036841"/>
            <a:ext cx="4364656" cy="646331"/>
          </a:xfrm>
          <a:prstGeom prst="rect">
            <a:avLst/>
          </a:prstGeom>
          <a:solidFill>
            <a:srgbClr val="FFFFFF"/>
          </a:solidFill>
        </p:spPr>
        <p:txBody>
          <a:bodyPr wrap="none" rtlCol="0">
            <a:spAutoFit/>
          </a:bodyPr>
          <a:lstStyle/>
          <a:p>
            <a:r>
              <a:rPr lang="en-US" sz="3600" dirty="0">
                <a:solidFill>
                  <a:srgbClr val="009051"/>
                </a:solidFill>
              </a:rPr>
              <a:t>Higher photosynthesis</a:t>
            </a:r>
          </a:p>
        </p:txBody>
      </p:sp>
      <p:cxnSp>
        <p:nvCxnSpPr>
          <p:cNvPr id="6" name="Straight Arrow Connector 5"/>
          <p:cNvCxnSpPr/>
          <p:nvPr/>
        </p:nvCxnSpPr>
        <p:spPr>
          <a:xfrm>
            <a:off x="5202856" y="2399507"/>
            <a:ext cx="1630576" cy="0"/>
          </a:xfrm>
          <a:prstGeom prst="straightConnector1">
            <a:avLst/>
          </a:prstGeom>
          <a:ln w="76200" cmpd="sng">
            <a:solidFill>
              <a:srgbClr val="009051"/>
            </a:solidFill>
            <a:tailEnd type="arrow"/>
          </a:ln>
        </p:spPr>
        <p:style>
          <a:lnRef idx="2">
            <a:schemeClr val="accent1"/>
          </a:lnRef>
          <a:fillRef idx="0">
            <a:schemeClr val="accent1"/>
          </a:fillRef>
          <a:effectRef idx="1">
            <a:schemeClr val="accent1"/>
          </a:effectRef>
          <a:fontRef idx="minor">
            <a:schemeClr val="tx1"/>
          </a:fontRef>
        </p:style>
      </p:cxnSp>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l="1997" t="49131" r="49328" b="2402"/>
          <a:stretch/>
        </p:blipFill>
        <p:spPr>
          <a:xfrm>
            <a:off x="6212677" y="2543204"/>
            <a:ext cx="5965367" cy="3609406"/>
          </a:xfrm>
          <a:prstGeom prst="rect">
            <a:avLst/>
          </a:prstGeom>
        </p:spPr>
      </p:pic>
      <p:sp>
        <p:nvSpPr>
          <p:cNvPr id="9" name="TextBox 8"/>
          <p:cNvSpPr txBox="1"/>
          <p:nvPr/>
        </p:nvSpPr>
        <p:spPr>
          <a:xfrm>
            <a:off x="7076385" y="2076341"/>
            <a:ext cx="4185698" cy="646331"/>
          </a:xfrm>
          <a:prstGeom prst="rect">
            <a:avLst/>
          </a:prstGeom>
          <a:solidFill>
            <a:srgbClr val="FFFFFF"/>
          </a:solidFill>
        </p:spPr>
        <p:txBody>
          <a:bodyPr wrap="none" rtlCol="0">
            <a:spAutoFit/>
          </a:bodyPr>
          <a:lstStyle/>
          <a:p>
            <a:r>
              <a:rPr lang="en-US" sz="3600" dirty="0">
                <a:solidFill>
                  <a:srgbClr val="009051"/>
                </a:solidFill>
              </a:rPr>
              <a:t>Shifts in global temps</a:t>
            </a:r>
          </a:p>
        </p:txBody>
      </p:sp>
      <p:grpSp>
        <p:nvGrpSpPr>
          <p:cNvPr id="10" name="Group 9"/>
          <p:cNvGrpSpPr/>
          <p:nvPr/>
        </p:nvGrpSpPr>
        <p:grpSpPr>
          <a:xfrm>
            <a:off x="8081319" y="-4207"/>
            <a:ext cx="4110681" cy="369332"/>
            <a:chOff x="8081319" y="-4207"/>
            <a:chExt cx="4110681" cy="369332"/>
          </a:xfrm>
        </p:grpSpPr>
        <p:sp>
          <p:nvSpPr>
            <p:cNvPr id="13" name="TextBox 12"/>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14" name="Picture 13"/>
            <p:cNvPicPr>
              <a:picLocks noChangeAspect="1"/>
            </p:cNvPicPr>
            <p:nvPr/>
          </p:nvPicPr>
          <p:blipFill>
            <a:blip r:embed="rId4"/>
            <a:stretch>
              <a:fillRect/>
            </a:stretch>
          </p:blipFill>
          <p:spPr>
            <a:xfrm>
              <a:off x="11925170" y="71620"/>
              <a:ext cx="266830" cy="217677"/>
            </a:xfrm>
            <a:prstGeom prst="rect">
              <a:avLst/>
            </a:prstGeom>
          </p:spPr>
        </p:pic>
      </p:grpSp>
    </p:spTree>
    <p:extLst>
      <p:ext uri="{BB962C8B-B14F-4D97-AF65-F5344CB8AC3E}">
        <p14:creationId xmlns:p14="http://schemas.microsoft.com/office/powerpoint/2010/main" val="426982071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t="5324"/>
          <a:stretch/>
        </p:blipFill>
        <p:spPr>
          <a:xfrm>
            <a:off x="1524000" y="365124"/>
            <a:ext cx="9144000" cy="6492875"/>
          </a:xfrm>
          <a:prstGeom prst="rect">
            <a:avLst/>
          </a:prstGeom>
        </p:spPr>
      </p:pic>
      <p:sp>
        <p:nvSpPr>
          <p:cNvPr id="4" name="Oval Callout 3"/>
          <p:cNvSpPr/>
          <p:nvPr/>
        </p:nvSpPr>
        <p:spPr>
          <a:xfrm>
            <a:off x="7812741" y="2286000"/>
            <a:ext cx="2070847" cy="1452282"/>
          </a:xfrm>
          <a:prstGeom prst="wedgeEllipseCallout">
            <a:avLst>
              <a:gd name="adj1" fmla="val -76028"/>
              <a:gd name="adj2" fmla="val 84722"/>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solidFill>
                  <a:schemeClr val="tx1"/>
                </a:solidFill>
              </a:rPr>
              <a:t>Thanks!</a:t>
            </a:r>
          </a:p>
        </p:txBody>
      </p:sp>
      <p:grpSp>
        <p:nvGrpSpPr>
          <p:cNvPr id="5" name="Group 4"/>
          <p:cNvGrpSpPr/>
          <p:nvPr/>
        </p:nvGrpSpPr>
        <p:grpSpPr>
          <a:xfrm>
            <a:off x="8081319" y="-4207"/>
            <a:ext cx="4110681" cy="369332"/>
            <a:chOff x="8081319" y="-4207"/>
            <a:chExt cx="4110681" cy="369332"/>
          </a:xfrm>
        </p:grpSpPr>
        <p:sp>
          <p:nvSpPr>
            <p:cNvPr id="6" name="TextBox 5"/>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7" name="Picture 6"/>
            <p:cNvPicPr>
              <a:picLocks noChangeAspect="1"/>
            </p:cNvPicPr>
            <p:nvPr/>
          </p:nvPicPr>
          <p:blipFill>
            <a:blip r:embed="rId3"/>
            <a:stretch>
              <a:fillRect/>
            </a:stretch>
          </p:blipFill>
          <p:spPr>
            <a:xfrm>
              <a:off x="11925170" y="71620"/>
              <a:ext cx="266830" cy="217677"/>
            </a:xfrm>
            <a:prstGeom prst="rect">
              <a:avLst/>
            </a:prstGeom>
          </p:spPr>
        </p:pic>
      </p:grpSp>
    </p:spTree>
    <p:extLst>
      <p:ext uri="{BB962C8B-B14F-4D97-AF65-F5344CB8AC3E}">
        <p14:creationId xmlns:p14="http://schemas.microsoft.com/office/powerpoint/2010/main" val="406669576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059C7-EB3B-B74D-8F57-E13E7FC081B1}"/>
              </a:ext>
            </a:extLst>
          </p:cNvPr>
          <p:cNvSpPr>
            <a:spLocks noGrp="1"/>
          </p:cNvSpPr>
          <p:nvPr>
            <p:ph type="title"/>
          </p:nvPr>
        </p:nvSpPr>
        <p:spPr/>
        <p:txBody>
          <a:bodyPr/>
          <a:lstStyle/>
          <a:p>
            <a:r>
              <a:rPr lang="en-US" dirty="0"/>
              <a:t>Optimal </a:t>
            </a:r>
            <a:r>
              <a:rPr lang="el-GR" i="1" dirty="0"/>
              <a:t>χ</a:t>
            </a:r>
            <a:r>
              <a:rPr lang="en-US" i="1" dirty="0"/>
              <a:t> </a:t>
            </a:r>
            <a:r>
              <a:rPr lang="en-US" dirty="0"/>
              <a:t>minimizes the costs to maintain transpiration and carboxylation</a:t>
            </a:r>
            <a:r>
              <a:rPr lang="el-GR" i="1" dirty="0"/>
              <a:t> </a:t>
            </a:r>
            <a:endParaRPr lang="en-US" dirty="0"/>
          </a:p>
        </p:txBody>
      </p:sp>
      <p:sp>
        <p:nvSpPr>
          <p:cNvPr id="4" name="TextBox 3">
            <a:extLst>
              <a:ext uri="{FF2B5EF4-FFF2-40B4-BE49-F238E27FC236}">
                <a16:creationId xmlns:a16="http://schemas.microsoft.com/office/drawing/2014/main" id="{1ED15796-7660-9047-BC2D-207623D9569B}"/>
              </a:ext>
            </a:extLst>
          </p:cNvPr>
          <p:cNvSpPr txBox="1"/>
          <p:nvPr/>
        </p:nvSpPr>
        <p:spPr>
          <a:xfrm>
            <a:off x="488754" y="4734070"/>
            <a:ext cx="3482745" cy="954107"/>
          </a:xfrm>
          <a:prstGeom prst="rect">
            <a:avLst/>
          </a:prstGeom>
          <a:noFill/>
        </p:spPr>
        <p:txBody>
          <a:bodyPr wrap="square" rtlCol="0">
            <a:spAutoFit/>
          </a:bodyPr>
          <a:lstStyle/>
          <a:p>
            <a:r>
              <a:rPr lang="en-US" sz="2800" dirty="0">
                <a:solidFill>
                  <a:srgbClr val="011893"/>
                </a:solidFill>
              </a:rPr>
              <a:t>Cost factor for transpiration (</a:t>
            </a:r>
            <a:r>
              <a:rPr lang="en-US" sz="2800" i="1" dirty="0">
                <a:solidFill>
                  <a:srgbClr val="011893"/>
                </a:solidFill>
              </a:rPr>
              <a:t>E</a:t>
            </a:r>
            <a:r>
              <a:rPr lang="en-US" sz="2800" dirty="0">
                <a:solidFill>
                  <a:srgbClr val="011893"/>
                </a:solidFill>
              </a:rPr>
              <a:t>)</a:t>
            </a:r>
          </a:p>
        </p:txBody>
      </p:sp>
      <p:sp>
        <p:nvSpPr>
          <p:cNvPr id="6" name="TextBox 5">
            <a:extLst>
              <a:ext uri="{FF2B5EF4-FFF2-40B4-BE49-F238E27FC236}">
                <a16:creationId xmlns:a16="http://schemas.microsoft.com/office/drawing/2014/main" id="{36506DA1-C7BA-224C-9E4D-55632941A86D}"/>
              </a:ext>
            </a:extLst>
          </p:cNvPr>
          <p:cNvSpPr txBox="1"/>
          <p:nvPr/>
        </p:nvSpPr>
        <p:spPr>
          <a:xfrm>
            <a:off x="5349632" y="4734070"/>
            <a:ext cx="3482745" cy="954107"/>
          </a:xfrm>
          <a:prstGeom prst="rect">
            <a:avLst/>
          </a:prstGeom>
          <a:noFill/>
        </p:spPr>
        <p:txBody>
          <a:bodyPr wrap="square" rtlCol="0">
            <a:spAutoFit/>
          </a:bodyPr>
          <a:lstStyle/>
          <a:p>
            <a:r>
              <a:rPr lang="en-US" sz="2800" dirty="0">
                <a:solidFill>
                  <a:srgbClr val="011893"/>
                </a:solidFill>
              </a:rPr>
              <a:t>Cost factor for </a:t>
            </a:r>
          </a:p>
          <a:p>
            <a:r>
              <a:rPr lang="en-US" sz="2800" dirty="0">
                <a:solidFill>
                  <a:srgbClr val="011893"/>
                </a:solidFill>
              </a:rPr>
              <a:t>Rubisco (</a:t>
            </a:r>
            <a:r>
              <a:rPr lang="en-US" sz="2800" i="1" dirty="0" err="1">
                <a:solidFill>
                  <a:srgbClr val="011893"/>
                </a:solidFill>
              </a:rPr>
              <a:t>V</a:t>
            </a:r>
            <a:r>
              <a:rPr lang="en-US" sz="2800" baseline="-25000" dirty="0" err="1">
                <a:solidFill>
                  <a:srgbClr val="011893"/>
                </a:solidFill>
              </a:rPr>
              <a:t>cmax</a:t>
            </a:r>
            <a:r>
              <a:rPr lang="en-US" sz="2800" dirty="0">
                <a:solidFill>
                  <a:srgbClr val="011893"/>
                </a:solidFill>
              </a:rPr>
              <a:t>)</a:t>
            </a:r>
          </a:p>
        </p:txBody>
      </p:sp>
      <p:cxnSp>
        <p:nvCxnSpPr>
          <p:cNvPr id="8" name="Straight Arrow Connector 7">
            <a:extLst>
              <a:ext uri="{FF2B5EF4-FFF2-40B4-BE49-F238E27FC236}">
                <a16:creationId xmlns:a16="http://schemas.microsoft.com/office/drawing/2014/main" id="{91BCB12D-0A6C-6444-B177-5B4D2BA1B70B}"/>
              </a:ext>
            </a:extLst>
          </p:cNvPr>
          <p:cNvCxnSpPr>
            <a:cxnSpLocks/>
          </p:cNvCxnSpPr>
          <p:nvPr/>
        </p:nvCxnSpPr>
        <p:spPr>
          <a:xfrm flipV="1">
            <a:off x="2134591" y="3608927"/>
            <a:ext cx="95535" cy="1009209"/>
          </a:xfrm>
          <a:prstGeom prst="straightConnector1">
            <a:avLst/>
          </a:prstGeom>
          <a:ln w="76200">
            <a:solidFill>
              <a:srgbClr val="011893"/>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416C77D8-AC6D-6342-9FF6-C1D55A74CF75}"/>
              </a:ext>
            </a:extLst>
          </p:cNvPr>
          <p:cNvCxnSpPr>
            <a:cxnSpLocks/>
          </p:cNvCxnSpPr>
          <p:nvPr/>
        </p:nvCxnSpPr>
        <p:spPr>
          <a:xfrm flipH="1" flipV="1">
            <a:off x="5042283" y="3650234"/>
            <a:ext cx="803651" cy="1009208"/>
          </a:xfrm>
          <a:prstGeom prst="straightConnector1">
            <a:avLst/>
          </a:prstGeom>
          <a:ln w="76200">
            <a:solidFill>
              <a:srgbClr val="011893"/>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FE31FE9D-A363-1340-8BF6-F903FEA21CDA}"/>
                  </a:ext>
                </a:extLst>
              </p:cNvPr>
              <p:cNvSpPr txBox="1"/>
              <p:nvPr/>
            </p:nvSpPr>
            <p:spPr>
              <a:xfrm>
                <a:off x="2055842" y="2172211"/>
                <a:ext cx="6776535" cy="1757982"/>
              </a:xfrm>
              <a:prstGeom prst="rect">
                <a:avLst/>
              </a:prstGeom>
              <a:noFill/>
            </p:spPr>
            <p:txBody>
              <a:bodyPr wrap="none" rtlCol="0">
                <a:spAutoFit/>
              </a:bodyPr>
              <a:lstStyle/>
              <a:p>
                <a14:m>
                  <m:oMath xmlns:m="http://schemas.openxmlformats.org/officeDocument/2006/math">
                    <m:r>
                      <a:rPr lang="en-US" sz="5400" b="0" i="1" smtClean="0">
                        <a:solidFill>
                          <a:srgbClr val="009051"/>
                        </a:solidFill>
                        <a:latin typeface="Cambria Math" panose="02040503050406030204" pitchFamily="18" charset="0"/>
                      </a:rPr>
                      <m:t>𝑎</m:t>
                    </m:r>
                    <m:f>
                      <m:fPr>
                        <m:ctrlPr>
                          <a:rPr lang="en-US" sz="5400" b="0" i="1" smtClean="0">
                            <a:solidFill>
                              <a:srgbClr val="009051"/>
                            </a:solidFill>
                            <a:latin typeface="Cambria Math" panose="02040503050406030204" pitchFamily="18" charset="0"/>
                            <a:ea typeface="Cambria Math" panose="02040503050406030204" pitchFamily="18" charset="0"/>
                          </a:rPr>
                        </m:ctrlPr>
                      </m:fPr>
                      <m:num>
                        <m:r>
                          <a:rPr lang="en-US" sz="5400" b="0" i="1" smtClean="0">
                            <a:solidFill>
                              <a:srgbClr val="009051"/>
                            </a:solidFill>
                            <a:latin typeface="Cambria Math" panose="02040503050406030204" pitchFamily="18" charset="0"/>
                            <a:ea typeface="Cambria Math" panose="02040503050406030204" pitchFamily="18" charset="0"/>
                          </a:rPr>
                          <m:t>𝜕</m:t>
                        </m:r>
                        <m:d>
                          <m:dPr>
                            <m:ctrlPr>
                              <a:rPr lang="en-US" sz="5400" b="0" i="1" smtClean="0">
                                <a:solidFill>
                                  <a:srgbClr val="009051"/>
                                </a:solidFill>
                                <a:latin typeface="Cambria Math" panose="02040503050406030204" pitchFamily="18" charset="0"/>
                                <a:ea typeface="Cambria Math" panose="02040503050406030204" pitchFamily="18" charset="0"/>
                              </a:rPr>
                            </m:ctrlPr>
                          </m:dPr>
                          <m:e>
                            <m:f>
                              <m:fPr>
                                <m:ctrlPr>
                                  <a:rPr lang="en-US" sz="5400" b="0" i="1" smtClean="0">
                                    <a:solidFill>
                                      <a:srgbClr val="009051"/>
                                    </a:solidFill>
                                    <a:latin typeface="Cambria Math" panose="02040503050406030204" pitchFamily="18" charset="0"/>
                                    <a:ea typeface="Cambria Math" panose="02040503050406030204" pitchFamily="18" charset="0"/>
                                  </a:rPr>
                                </m:ctrlPr>
                              </m:fPr>
                              <m:num>
                                <m:r>
                                  <a:rPr lang="en-US" sz="5400" b="0" i="1" smtClean="0">
                                    <a:solidFill>
                                      <a:srgbClr val="009051"/>
                                    </a:solidFill>
                                    <a:latin typeface="Cambria Math" panose="02040503050406030204" pitchFamily="18" charset="0"/>
                                    <a:ea typeface="Cambria Math" panose="02040503050406030204" pitchFamily="18" charset="0"/>
                                  </a:rPr>
                                  <m:t>𝐸</m:t>
                                </m:r>
                              </m:num>
                              <m:den>
                                <m:r>
                                  <a:rPr lang="en-US" sz="5400" b="0" i="1" smtClean="0">
                                    <a:solidFill>
                                      <a:srgbClr val="009051"/>
                                    </a:solidFill>
                                    <a:latin typeface="Cambria Math" panose="02040503050406030204" pitchFamily="18" charset="0"/>
                                    <a:ea typeface="Cambria Math" panose="02040503050406030204" pitchFamily="18" charset="0"/>
                                  </a:rPr>
                                  <m:t>𝐴</m:t>
                                </m:r>
                              </m:den>
                            </m:f>
                          </m:e>
                        </m:d>
                      </m:num>
                      <m:den>
                        <m:r>
                          <a:rPr lang="en-US" sz="5400" b="0" i="1" smtClean="0">
                            <a:solidFill>
                              <a:srgbClr val="009051"/>
                            </a:solidFill>
                            <a:latin typeface="Cambria Math" panose="02040503050406030204" pitchFamily="18" charset="0"/>
                            <a:ea typeface="Cambria Math" panose="02040503050406030204" pitchFamily="18" charset="0"/>
                          </a:rPr>
                          <m:t>𝜕𝜒</m:t>
                        </m:r>
                      </m:den>
                    </m:f>
                    <m:r>
                      <a:rPr lang="en-US" sz="5400" b="0" i="1" smtClean="0">
                        <a:solidFill>
                          <a:srgbClr val="009051"/>
                        </a:solidFill>
                        <a:latin typeface="Cambria Math" panose="02040503050406030204" pitchFamily="18" charset="0"/>
                        <a:ea typeface="Cambria Math" panose="02040503050406030204" pitchFamily="18" charset="0"/>
                      </a:rPr>
                      <m:t>+</m:t>
                    </m:r>
                  </m:oMath>
                </a14:m>
                <a:r>
                  <a:rPr lang="en-US" sz="5400" b="0" dirty="0">
                    <a:solidFill>
                      <a:srgbClr val="009051"/>
                    </a:solidFill>
                  </a:rPr>
                  <a:t> </a:t>
                </a:r>
                <a14:m>
                  <m:oMath xmlns:m="http://schemas.openxmlformats.org/officeDocument/2006/math">
                    <m:r>
                      <a:rPr lang="en-US" sz="5400" b="0" i="1" smtClean="0">
                        <a:solidFill>
                          <a:srgbClr val="009051"/>
                        </a:solidFill>
                        <a:latin typeface="Cambria Math" panose="02040503050406030204" pitchFamily="18" charset="0"/>
                      </a:rPr>
                      <m:t>𝑏</m:t>
                    </m:r>
                    <m:f>
                      <m:fPr>
                        <m:ctrlPr>
                          <a:rPr lang="en-US" sz="5400" b="0" i="1" smtClean="0">
                            <a:solidFill>
                              <a:srgbClr val="009051"/>
                            </a:solidFill>
                            <a:latin typeface="Cambria Math" panose="02040503050406030204" pitchFamily="18" charset="0"/>
                            <a:ea typeface="Cambria Math" panose="02040503050406030204" pitchFamily="18" charset="0"/>
                          </a:rPr>
                        </m:ctrlPr>
                      </m:fPr>
                      <m:num>
                        <m:r>
                          <a:rPr lang="en-US" sz="5400" b="0" i="1" smtClean="0">
                            <a:solidFill>
                              <a:srgbClr val="009051"/>
                            </a:solidFill>
                            <a:latin typeface="Cambria Math" panose="02040503050406030204" pitchFamily="18" charset="0"/>
                            <a:ea typeface="Cambria Math" panose="02040503050406030204" pitchFamily="18" charset="0"/>
                          </a:rPr>
                          <m:t>𝜕</m:t>
                        </m:r>
                        <m:d>
                          <m:dPr>
                            <m:ctrlPr>
                              <a:rPr lang="en-US" sz="5400" b="0" i="1" smtClean="0">
                                <a:solidFill>
                                  <a:srgbClr val="009051"/>
                                </a:solidFill>
                                <a:latin typeface="Cambria Math" panose="02040503050406030204" pitchFamily="18" charset="0"/>
                                <a:ea typeface="Cambria Math" panose="02040503050406030204" pitchFamily="18" charset="0"/>
                              </a:rPr>
                            </m:ctrlPr>
                          </m:dPr>
                          <m:e>
                            <m:f>
                              <m:fPr>
                                <m:ctrlPr>
                                  <a:rPr lang="en-US" sz="5400" b="0" i="1" smtClean="0">
                                    <a:solidFill>
                                      <a:srgbClr val="009051"/>
                                    </a:solidFill>
                                    <a:latin typeface="Cambria Math" panose="02040503050406030204" pitchFamily="18" charset="0"/>
                                    <a:ea typeface="Cambria Math" panose="02040503050406030204" pitchFamily="18" charset="0"/>
                                  </a:rPr>
                                </m:ctrlPr>
                              </m:fPr>
                              <m:num>
                                <m:sSub>
                                  <m:sSubPr>
                                    <m:ctrlPr>
                                      <a:rPr lang="en-US" sz="5400" b="0" i="1" smtClean="0">
                                        <a:solidFill>
                                          <a:srgbClr val="009051"/>
                                        </a:solidFill>
                                        <a:latin typeface="Cambria Math" panose="02040503050406030204" pitchFamily="18" charset="0"/>
                                        <a:ea typeface="Cambria Math" panose="02040503050406030204" pitchFamily="18" charset="0"/>
                                      </a:rPr>
                                    </m:ctrlPr>
                                  </m:sSubPr>
                                  <m:e>
                                    <m:r>
                                      <a:rPr lang="en-US" sz="5400" b="0" i="1" smtClean="0">
                                        <a:solidFill>
                                          <a:srgbClr val="009051"/>
                                        </a:solidFill>
                                        <a:latin typeface="Cambria Math" panose="02040503050406030204" pitchFamily="18" charset="0"/>
                                        <a:ea typeface="Cambria Math" panose="02040503050406030204" pitchFamily="18" charset="0"/>
                                      </a:rPr>
                                      <m:t>𝑉</m:t>
                                    </m:r>
                                  </m:e>
                                  <m:sub>
                                    <m:r>
                                      <a:rPr lang="en-US" sz="5400" b="0" i="1" smtClean="0">
                                        <a:solidFill>
                                          <a:srgbClr val="009051"/>
                                        </a:solidFill>
                                        <a:latin typeface="Cambria Math" panose="02040503050406030204" pitchFamily="18" charset="0"/>
                                        <a:ea typeface="Cambria Math" panose="02040503050406030204" pitchFamily="18" charset="0"/>
                                      </a:rPr>
                                      <m:t>𝑐𝑚𝑎𝑥</m:t>
                                    </m:r>
                                  </m:sub>
                                </m:sSub>
                              </m:num>
                              <m:den>
                                <m:r>
                                  <a:rPr lang="en-US" sz="5400" b="0" i="1" smtClean="0">
                                    <a:solidFill>
                                      <a:srgbClr val="009051"/>
                                    </a:solidFill>
                                    <a:latin typeface="Cambria Math" panose="02040503050406030204" pitchFamily="18" charset="0"/>
                                    <a:ea typeface="Cambria Math" panose="02040503050406030204" pitchFamily="18" charset="0"/>
                                  </a:rPr>
                                  <m:t>𝐴</m:t>
                                </m:r>
                              </m:den>
                            </m:f>
                          </m:e>
                        </m:d>
                      </m:num>
                      <m:den>
                        <m:r>
                          <a:rPr lang="en-US" sz="5400" b="0" i="1" smtClean="0">
                            <a:solidFill>
                              <a:srgbClr val="009051"/>
                            </a:solidFill>
                            <a:latin typeface="Cambria Math" panose="02040503050406030204" pitchFamily="18" charset="0"/>
                            <a:ea typeface="Cambria Math" panose="02040503050406030204" pitchFamily="18" charset="0"/>
                          </a:rPr>
                          <m:t>𝜕𝜒</m:t>
                        </m:r>
                      </m:den>
                    </m:f>
                    <m:r>
                      <a:rPr lang="en-US" sz="5400" b="0" i="1" smtClean="0">
                        <a:solidFill>
                          <a:srgbClr val="009051"/>
                        </a:solidFill>
                        <a:latin typeface="Cambria Math" panose="02040503050406030204" pitchFamily="18" charset="0"/>
                        <a:ea typeface="Cambria Math" panose="02040503050406030204" pitchFamily="18" charset="0"/>
                      </a:rPr>
                      <m:t>=0</m:t>
                    </m:r>
                  </m:oMath>
                </a14:m>
                <a:endParaRPr lang="en-US" sz="5400" dirty="0">
                  <a:solidFill>
                    <a:srgbClr val="009051"/>
                  </a:solidFill>
                </a:endParaRPr>
              </a:p>
            </p:txBody>
          </p:sp>
        </mc:Choice>
        <mc:Fallback xmlns="">
          <p:sp>
            <p:nvSpPr>
              <p:cNvPr id="14" name="TextBox 13">
                <a:extLst>
                  <a:ext uri="{FF2B5EF4-FFF2-40B4-BE49-F238E27FC236}">
                    <a16:creationId xmlns:a16="http://schemas.microsoft.com/office/drawing/2014/main" id="{FE31FE9D-A363-1340-8BF6-F903FEA21CDA}"/>
                  </a:ext>
                </a:extLst>
              </p:cNvPr>
              <p:cNvSpPr txBox="1">
                <a:spLocks noRot="1" noChangeAspect="1" noMove="1" noResize="1" noEditPoints="1" noAdjustHandles="1" noChangeArrowheads="1" noChangeShapeType="1" noTextEdit="1"/>
              </p:cNvSpPr>
              <p:nvPr/>
            </p:nvSpPr>
            <p:spPr>
              <a:xfrm>
                <a:off x="2055842" y="2172211"/>
                <a:ext cx="6776535" cy="1757982"/>
              </a:xfrm>
              <a:prstGeom prst="rect">
                <a:avLst/>
              </a:prstGeom>
              <a:blipFill>
                <a:blip r:embed="rId2"/>
                <a:stretch>
                  <a:fillRect l="-936" r="-1124" b="-10072"/>
                </a:stretch>
              </a:blipFill>
            </p:spPr>
            <p:txBody>
              <a:bodyPr/>
              <a:lstStyle/>
              <a:p>
                <a:r>
                  <a:rPr lang="en-US">
                    <a:noFill/>
                  </a:rPr>
                  <a:t> </a:t>
                </a:r>
              </a:p>
            </p:txBody>
          </p:sp>
        </mc:Fallback>
      </mc:AlternateContent>
      <p:grpSp>
        <p:nvGrpSpPr>
          <p:cNvPr id="9" name="Group 8">
            <a:extLst>
              <a:ext uri="{FF2B5EF4-FFF2-40B4-BE49-F238E27FC236}">
                <a16:creationId xmlns:a16="http://schemas.microsoft.com/office/drawing/2014/main" id="{F0D9A28C-5A01-084E-A392-512ABAE90D9D}"/>
              </a:ext>
            </a:extLst>
          </p:cNvPr>
          <p:cNvGrpSpPr/>
          <p:nvPr/>
        </p:nvGrpSpPr>
        <p:grpSpPr>
          <a:xfrm>
            <a:off x="8081319" y="-4207"/>
            <a:ext cx="4110681" cy="369332"/>
            <a:chOff x="8081319" y="-4207"/>
            <a:chExt cx="4110681" cy="369332"/>
          </a:xfrm>
        </p:grpSpPr>
        <p:sp>
          <p:nvSpPr>
            <p:cNvPr id="10" name="TextBox 9">
              <a:extLst>
                <a:ext uri="{FF2B5EF4-FFF2-40B4-BE49-F238E27FC236}">
                  <a16:creationId xmlns:a16="http://schemas.microsoft.com/office/drawing/2014/main" id="{D80F7456-94C4-5646-A590-F3DB3EB0C4DA}"/>
                </a:ext>
              </a:extLst>
            </p:cNvPr>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12" name="Picture 11">
              <a:extLst>
                <a:ext uri="{FF2B5EF4-FFF2-40B4-BE49-F238E27FC236}">
                  <a16:creationId xmlns:a16="http://schemas.microsoft.com/office/drawing/2014/main" id="{1BCD4E8E-7866-9C40-9BC3-4EEC93F7DC1B}"/>
                </a:ext>
              </a:extLst>
            </p:cNvPr>
            <p:cNvPicPr>
              <a:picLocks noChangeAspect="1"/>
            </p:cNvPicPr>
            <p:nvPr/>
          </p:nvPicPr>
          <p:blipFill>
            <a:blip r:embed="rId3"/>
            <a:stretch>
              <a:fillRect/>
            </a:stretch>
          </p:blipFill>
          <p:spPr>
            <a:xfrm>
              <a:off x="11925170" y="71620"/>
              <a:ext cx="266830" cy="217677"/>
            </a:xfrm>
            <a:prstGeom prst="rect">
              <a:avLst/>
            </a:prstGeom>
          </p:spPr>
        </p:pic>
      </p:grpSp>
      <p:sp>
        <p:nvSpPr>
          <p:cNvPr id="3" name="TextBox 2">
            <a:extLst>
              <a:ext uri="{FF2B5EF4-FFF2-40B4-BE49-F238E27FC236}">
                <a16:creationId xmlns:a16="http://schemas.microsoft.com/office/drawing/2014/main" id="{C5EACAA1-0142-9849-9744-B2627F9644B3}"/>
              </a:ext>
            </a:extLst>
          </p:cNvPr>
          <p:cNvSpPr txBox="1"/>
          <p:nvPr/>
        </p:nvSpPr>
        <p:spPr>
          <a:xfrm>
            <a:off x="0" y="6488668"/>
            <a:ext cx="3594510" cy="369332"/>
          </a:xfrm>
          <a:prstGeom prst="rect">
            <a:avLst/>
          </a:prstGeom>
          <a:noFill/>
        </p:spPr>
        <p:txBody>
          <a:bodyPr wrap="none" rtlCol="0">
            <a:spAutoFit/>
          </a:bodyPr>
          <a:lstStyle/>
          <a:p>
            <a:r>
              <a:rPr lang="en-US" dirty="0"/>
              <a:t>Prentice et al. (2014) </a:t>
            </a:r>
            <a:r>
              <a:rPr lang="en-US" i="1" dirty="0"/>
              <a:t>Ecology Letters</a:t>
            </a:r>
            <a:endParaRPr lang="en-US" dirty="0"/>
          </a:p>
        </p:txBody>
      </p:sp>
    </p:spTree>
    <p:extLst>
      <p:ext uri="{BB962C8B-B14F-4D97-AF65-F5344CB8AC3E}">
        <p14:creationId xmlns:p14="http://schemas.microsoft.com/office/powerpoint/2010/main" val="148676851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059C7-EB3B-B74D-8F57-E13E7FC081B1}"/>
              </a:ext>
            </a:extLst>
          </p:cNvPr>
          <p:cNvSpPr>
            <a:spLocks noGrp="1"/>
          </p:cNvSpPr>
          <p:nvPr>
            <p:ph type="title"/>
          </p:nvPr>
        </p:nvSpPr>
        <p:spPr/>
        <p:txBody>
          <a:bodyPr/>
          <a:lstStyle/>
          <a:p>
            <a:r>
              <a:rPr lang="en-US" dirty="0"/>
              <a:t>Optimal </a:t>
            </a:r>
            <a:r>
              <a:rPr lang="el-GR" i="1" dirty="0"/>
              <a:t>χ</a:t>
            </a:r>
            <a:r>
              <a:rPr lang="en-US" i="1" dirty="0"/>
              <a:t> </a:t>
            </a:r>
            <a:r>
              <a:rPr lang="en-US" dirty="0" err="1"/>
              <a:t>mathmatically</a:t>
            </a:r>
            <a:r>
              <a:rPr lang="el-GR" i="1" dirty="0"/>
              <a:t> </a:t>
            </a:r>
            <a:endParaRPr lang="en-US" dirty="0"/>
          </a:p>
        </p:txBody>
      </p:sp>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EE261E31-B5E2-DC42-B12A-A6AF2F808DA0}"/>
                  </a:ext>
                </a:extLst>
              </p:cNvPr>
              <p:cNvSpPr/>
              <p:nvPr/>
            </p:nvSpPr>
            <p:spPr>
              <a:xfrm>
                <a:off x="2701356" y="2555471"/>
                <a:ext cx="6118213" cy="152528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sz="4000" smtClean="0">
                          <a:solidFill>
                            <a:srgbClr val="009051"/>
                          </a:solidFill>
                          <a:latin typeface="Cambria Math" panose="02040503050406030204" pitchFamily="18" charset="0"/>
                        </a:rPr>
                        <m:t>χ</m:t>
                      </m:r>
                      <m:r>
                        <a:rPr lang="en-US" sz="4000" i="0">
                          <a:solidFill>
                            <a:srgbClr val="009051"/>
                          </a:solidFill>
                          <a:latin typeface="Cambria Math" panose="02040503050406030204" pitchFamily="18" charset="0"/>
                        </a:rPr>
                        <m:t>=</m:t>
                      </m:r>
                      <m:f>
                        <m:fPr>
                          <m:ctrlPr>
                            <a:rPr lang="en-US" sz="4000" i="1">
                              <a:solidFill>
                                <a:srgbClr val="009051"/>
                              </a:solidFill>
                              <a:latin typeface="Cambria Math" panose="02040503050406030204" pitchFamily="18" charset="0"/>
                            </a:rPr>
                          </m:ctrlPr>
                        </m:fPr>
                        <m:num>
                          <m:sSup>
                            <m:sSupPr>
                              <m:ctrlPr>
                                <a:rPr lang="en-US" sz="4000" i="1">
                                  <a:solidFill>
                                    <a:srgbClr val="009051"/>
                                  </a:solidFill>
                                  <a:latin typeface="Cambria Math" panose="02040503050406030204" pitchFamily="18" charset="0"/>
                                </a:rPr>
                              </m:ctrlPr>
                            </m:sSupPr>
                            <m:e>
                              <m:r>
                                <m:rPr>
                                  <m:sty m:val="p"/>
                                </m:rPr>
                                <a:rPr lang="en-US" sz="4000" i="0">
                                  <a:solidFill>
                                    <a:srgbClr val="009051"/>
                                  </a:solidFill>
                                  <a:latin typeface="Cambria Math" panose="02040503050406030204" pitchFamily="18" charset="0"/>
                                </a:rPr>
                                <m:t>Γ</m:t>
                              </m:r>
                            </m:e>
                            <m:sup>
                              <m:r>
                                <a:rPr lang="en-US" sz="4000" i="0">
                                  <a:solidFill>
                                    <a:srgbClr val="009051"/>
                                  </a:solidFill>
                                  <a:latin typeface="Cambria Math" panose="02040503050406030204" pitchFamily="18" charset="0"/>
                                </a:rPr>
                                <m:t>∗</m:t>
                              </m:r>
                            </m:sup>
                          </m:sSup>
                        </m:num>
                        <m:den>
                          <m:sSub>
                            <m:sSubPr>
                              <m:ctrlPr>
                                <a:rPr lang="en-US" sz="4000" i="1">
                                  <a:solidFill>
                                    <a:srgbClr val="009051"/>
                                  </a:solidFill>
                                  <a:latin typeface="Cambria Math" panose="02040503050406030204" pitchFamily="18" charset="0"/>
                                </a:rPr>
                              </m:ctrlPr>
                            </m:sSubPr>
                            <m:e>
                              <m:r>
                                <m:rPr>
                                  <m:sty m:val="p"/>
                                </m:rPr>
                                <a:rPr lang="en-US" sz="4000" b="0" i="0" smtClean="0">
                                  <a:solidFill>
                                    <a:srgbClr val="009051"/>
                                  </a:solidFill>
                                  <a:latin typeface="Cambria Math" panose="02040503050406030204" pitchFamily="18" charset="0"/>
                                </a:rPr>
                                <m:t>c</m:t>
                              </m:r>
                            </m:e>
                            <m:sub>
                              <m:r>
                                <m:rPr>
                                  <m:sty m:val="p"/>
                                </m:rPr>
                                <a:rPr lang="en-US" sz="4000" i="0">
                                  <a:solidFill>
                                    <a:srgbClr val="009051"/>
                                  </a:solidFill>
                                  <a:latin typeface="Cambria Math" panose="02040503050406030204" pitchFamily="18" charset="0"/>
                                </a:rPr>
                                <m:t>a</m:t>
                              </m:r>
                            </m:sub>
                          </m:sSub>
                        </m:den>
                      </m:f>
                      <m:r>
                        <a:rPr lang="en-US" sz="4000" i="0">
                          <a:solidFill>
                            <a:srgbClr val="009051"/>
                          </a:solidFill>
                          <a:latin typeface="Cambria Math" panose="02040503050406030204" pitchFamily="18" charset="0"/>
                        </a:rPr>
                        <m:t>+</m:t>
                      </m:r>
                      <m:d>
                        <m:dPr>
                          <m:ctrlPr>
                            <a:rPr lang="en-US" sz="4000" i="1">
                              <a:solidFill>
                                <a:srgbClr val="009051"/>
                              </a:solidFill>
                              <a:latin typeface="Cambria Math" panose="02040503050406030204" pitchFamily="18" charset="0"/>
                            </a:rPr>
                          </m:ctrlPr>
                        </m:dPr>
                        <m:e>
                          <m:r>
                            <a:rPr lang="en-US" sz="4000" i="0">
                              <a:solidFill>
                                <a:srgbClr val="009051"/>
                              </a:solidFill>
                              <a:latin typeface="Cambria Math" panose="02040503050406030204" pitchFamily="18" charset="0"/>
                            </a:rPr>
                            <m:t>1−</m:t>
                          </m:r>
                          <m:f>
                            <m:fPr>
                              <m:ctrlPr>
                                <a:rPr lang="en-US" sz="4000" i="1">
                                  <a:solidFill>
                                    <a:srgbClr val="009051"/>
                                  </a:solidFill>
                                  <a:latin typeface="Cambria Math" panose="02040503050406030204" pitchFamily="18" charset="0"/>
                                </a:rPr>
                              </m:ctrlPr>
                            </m:fPr>
                            <m:num>
                              <m:sSup>
                                <m:sSupPr>
                                  <m:ctrlPr>
                                    <a:rPr lang="en-US" sz="4000" i="1">
                                      <a:solidFill>
                                        <a:srgbClr val="009051"/>
                                      </a:solidFill>
                                      <a:latin typeface="Cambria Math" panose="02040503050406030204" pitchFamily="18" charset="0"/>
                                    </a:rPr>
                                  </m:ctrlPr>
                                </m:sSupPr>
                                <m:e>
                                  <m:r>
                                    <m:rPr>
                                      <m:sty m:val="p"/>
                                    </m:rPr>
                                    <a:rPr lang="en-US" sz="4000" i="0">
                                      <a:solidFill>
                                        <a:srgbClr val="009051"/>
                                      </a:solidFill>
                                      <a:latin typeface="Cambria Math" panose="02040503050406030204" pitchFamily="18" charset="0"/>
                                    </a:rPr>
                                    <m:t>Γ</m:t>
                                  </m:r>
                                </m:e>
                                <m:sup>
                                  <m:r>
                                    <a:rPr lang="en-US" sz="4000" i="0">
                                      <a:solidFill>
                                        <a:srgbClr val="009051"/>
                                      </a:solidFill>
                                      <a:latin typeface="Cambria Math" panose="02040503050406030204" pitchFamily="18" charset="0"/>
                                    </a:rPr>
                                    <m:t>∗</m:t>
                                  </m:r>
                                </m:sup>
                              </m:sSup>
                            </m:num>
                            <m:den>
                              <m:sSub>
                                <m:sSubPr>
                                  <m:ctrlPr>
                                    <a:rPr lang="en-US" sz="4000" i="1">
                                      <a:solidFill>
                                        <a:srgbClr val="009051"/>
                                      </a:solidFill>
                                      <a:latin typeface="Cambria Math" panose="02040503050406030204" pitchFamily="18" charset="0"/>
                                    </a:rPr>
                                  </m:ctrlPr>
                                </m:sSubPr>
                                <m:e>
                                  <m:r>
                                    <m:rPr>
                                      <m:sty m:val="p"/>
                                    </m:rPr>
                                    <a:rPr lang="en-US" sz="4000" b="0" i="0" smtClean="0">
                                      <a:solidFill>
                                        <a:srgbClr val="009051"/>
                                      </a:solidFill>
                                      <a:latin typeface="Cambria Math" panose="02040503050406030204" pitchFamily="18" charset="0"/>
                                    </a:rPr>
                                    <m:t>c</m:t>
                                  </m:r>
                                </m:e>
                                <m:sub>
                                  <m:r>
                                    <m:rPr>
                                      <m:sty m:val="p"/>
                                    </m:rPr>
                                    <a:rPr lang="en-US" sz="4000" i="0">
                                      <a:solidFill>
                                        <a:srgbClr val="009051"/>
                                      </a:solidFill>
                                      <a:latin typeface="Cambria Math" panose="02040503050406030204" pitchFamily="18" charset="0"/>
                                    </a:rPr>
                                    <m:t>a</m:t>
                                  </m:r>
                                </m:sub>
                              </m:sSub>
                            </m:den>
                          </m:f>
                        </m:e>
                      </m:d>
                      <m:f>
                        <m:fPr>
                          <m:ctrlPr>
                            <a:rPr lang="en-US" sz="4000" i="1">
                              <a:solidFill>
                                <a:srgbClr val="009051"/>
                              </a:solidFill>
                              <a:latin typeface="Cambria Math" panose="02040503050406030204" pitchFamily="18" charset="0"/>
                            </a:rPr>
                          </m:ctrlPr>
                        </m:fPr>
                        <m:num>
                          <m:r>
                            <m:rPr>
                              <m:sty m:val="p"/>
                            </m:rPr>
                            <a:rPr lang="en-US" sz="4000" i="0">
                              <a:solidFill>
                                <a:srgbClr val="009051"/>
                              </a:solidFill>
                              <a:latin typeface="Cambria Math" panose="02040503050406030204" pitchFamily="18" charset="0"/>
                            </a:rPr>
                            <m:t>ξ</m:t>
                          </m:r>
                        </m:num>
                        <m:den>
                          <m:r>
                            <m:rPr>
                              <m:sty m:val="p"/>
                            </m:rPr>
                            <a:rPr lang="en-US" sz="4000" i="0">
                              <a:solidFill>
                                <a:srgbClr val="009051"/>
                              </a:solidFill>
                              <a:latin typeface="Cambria Math" panose="02040503050406030204" pitchFamily="18" charset="0"/>
                            </a:rPr>
                            <m:t>ξ</m:t>
                          </m:r>
                          <m:r>
                            <a:rPr lang="en-US" sz="4000" i="0">
                              <a:solidFill>
                                <a:srgbClr val="009051"/>
                              </a:solidFill>
                              <a:latin typeface="Cambria Math" panose="02040503050406030204" pitchFamily="18" charset="0"/>
                            </a:rPr>
                            <m:t>+</m:t>
                          </m:r>
                          <m:rad>
                            <m:radPr>
                              <m:degHide m:val="on"/>
                              <m:ctrlPr>
                                <a:rPr lang="en-US" sz="4000" i="1">
                                  <a:solidFill>
                                    <a:srgbClr val="009051"/>
                                  </a:solidFill>
                                  <a:latin typeface="Cambria Math" panose="02040503050406030204" pitchFamily="18" charset="0"/>
                                </a:rPr>
                              </m:ctrlPr>
                            </m:radPr>
                            <m:deg/>
                            <m:e>
                              <m:sSub>
                                <m:sSubPr>
                                  <m:ctrlPr>
                                    <a:rPr lang="en-US" sz="4000" i="1">
                                      <a:solidFill>
                                        <a:srgbClr val="009051"/>
                                      </a:solidFill>
                                      <a:latin typeface="Cambria Math" panose="02040503050406030204" pitchFamily="18" charset="0"/>
                                    </a:rPr>
                                  </m:ctrlPr>
                                </m:sSubPr>
                                <m:e>
                                  <m:r>
                                    <m:rPr>
                                      <m:sty m:val="p"/>
                                    </m:rPr>
                                    <a:rPr lang="en-US" sz="4000" i="0">
                                      <a:solidFill>
                                        <a:srgbClr val="009051"/>
                                      </a:solidFill>
                                      <a:latin typeface="Cambria Math" panose="02040503050406030204" pitchFamily="18" charset="0"/>
                                    </a:rPr>
                                    <m:t>D</m:t>
                                  </m:r>
                                </m:e>
                                <m:sub>
                                  <m:r>
                                    <m:rPr>
                                      <m:sty m:val="p"/>
                                    </m:rPr>
                                    <a:rPr lang="en-US" sz="4000" i="0">
                                      <a:solidFill>
                                        <a:srgbClr val="009051"/>
                                      </a:solidFill>
                                      <a:latin typeface="Cambria Math" panose="02040503050406030204" pitchFamily="18" charset="0"/>
                                    </a:rPr>
                                    <m:t>g</m:t>
                                  </m:r>
                                </m:sub>
                              </m:sSub>
                            </m:e>
                          </m:rad>
                        </m:den>
                      </m:f>
                    </m:oMath>
                  </m:oMathPara>
                </a14:m>
                <a:endParaRPr lang="en-US" sz="4000" dirty="0">
                  <a:solidFill>
                    <a:srgbClr val="009051"/>
                  </a:solidFill>
                </a:endParaRPr>
              </a:p>
            </p:txBody>
          </p:sp>
        </mc:Choice>
        <mc:Fallback xmlns="">
          <p:sp>
            <p:nvSpPr>
              <p:cNvPr id="10" name="Rectangle 9">
                <a:extLst>
                  <a:ext uri="{FF2B5EF4-FFF2-40B4-BE49-F238E27FC236}">
                    <a16:creationId xmlns:a16="http://schemas.microsoft.com/office/drawing/2014/main" id="{EE261E31-B5E2-DC42-B12A-A6AF2F808DA0}"/>
                  </a:ext>
                </a:extLst>
              </p:cNvPr>
              <p:cNvSpPr>
                <a:spLocks noRot="1" noChangeAspect="1" noMove="1" noResize="1" noEditPoints="1" noAdjustHandles="1" noChangeArrowheads="1" noChangeShapeType="1" noTextEdit="1"/>
              </p:cNvSpPr>
              <p:nvPr/>
            </p:nvSpPr>
            <p:spPr>
              <a:xfrm>
                <a:off x="2701356" y="2555471"/>
                <a:ext cx="6118213" cy="1525289"/>
              </a:xfrm>
              <a:prstGeom prst="rect">
                <a:avLst/>
              </a:prstGeom>
              <a:blipFill>
                <a:blip r:embed="rId2"/>
                <a:stretch>
                  <a:fillRect b="-41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EF263C36-CDDB-6444-BD66-C62C5308E549}"/>
                  </a:ext>
                </a:extLst>
              </p:cNvPr>
              <p:cNvSpPr/>
              <p:nvPr/>
            </p:nvSpPr>
            <p:spPr>
              <a:xfrm>
                <a:off x="4074904" y="4385985"/>
                <a:ext cx="3371116" cy="191103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sz="4000" smtClean="0">
                          <a:solidFill>
                            <a:srgbClr val="009051"/>
                          </a:solidFill>
                          <a:latin typeface="Cambria Math" panose="02040503050406030204" pitchFamily="18" charset="0"/>
                        </a:rPr>
                        <m:t>ξ</m:t>
                      </m:r>
                      <m:r>
                        <a:rPr lang="en-US" sz="4000" i="0">
                          <a:solidFill>
                            <a:srgbClr val="009051"/>
                          </a:solidFill>
                          <a:latin typeface="Cambria Math" panose="02040503050406030204" pitchFamily="18" charset="0"/>
                        </a:rPr>
                        <m:t>=</m:t>
                      </m:r>
                      <m:rad>
                        <m:radPr>
                          <m:degHide m:val="on"/>
                          <m:ctrlPr>
                            <a:rPr lang="en-US" sz="4000" i="1">
                              <a:solidFill>
                                <a:srgbClr val="009051"/>
                              </a:solidFill>
                              <a:latin typeface="Cambria Math" panose="02040503050406030204" pitchFamily="18" charset="0"/>
                            </a:rPr>
                          </m:ctrlPr>
                        </m:radPr>
                        <m:deg/>
                        <m:e>
                          <m:r>
                            <m:rPr>
                              <m:sty m:val="p"/>
                            </m:rPr>
                            <a:rPr lang="en-US" sz="4000" i="0">
                              <a:solidFill>
                                <a:srgbClr val="009051"/>
                              </a:solidFill>
                              <a:latin typeface="Cambria Math" panose="02040503050406030204" pitchFamily="18" charset="0"/>
                            </a:rPr>
                            <m:t>β</m:t>
                          </m:r>
                          <m:f>
                            <m:fPr>
                              <m:ctrlPr>
                                <a:rPr lang="en-US" sz="4000" i="1">
                                  <a:solidFill>
                                    <a:srgbClr val="009051"/>
                                  </a:solidFill>
                                  <a:latin typeface="Cambria Math" panose="02040503050406030204" pitchFamily="18" charset="0"/>
                                </a:rPr>
                              </m:ctrlPr>
                            </m:fPr>
                            <m:num>
                              <m:r>
                                <m:rPr>
                                  <m:sty m:val="p"/>
                                </m:rPr>
                                <a:rPr lang="en-US" sz="4000" i="0">
                                  <a:solidFill>
                                    <a:srgbClr val="009051"/>
                                  </a:solidFill>
                                  <a:latin typeface="Cambria Math" panose="02040503050406030204" pitchFamily="18" charset="0"/>
                                </a:rPr>
                                <m:t>K</m:t>
                              </m:r>
                              <m:r>
                                <a:rPr lang="en-US" sz="4000" i="0">
                                  <a:solidFill>
                                    <a:srgbClr val="009051"/>
                                  </a:solidFill>
                                  <a:latin typeface="Cambria Math" panose="02040503050406030204" pitchFamily="18" charset="0"/>
                                </a:rPr>
                                <m:t>+</m:t>
                              </m:r>
                              <m:sSup>
                                <m:sSupPr>
                                  <m:ctrlPr>
                                    <a:rPr lang="en-US" sz="4000" i="1">
                                      <a:solidFill>
                                        <a:srgbClr val="009051"/>
                                      </a:solidFill>
                                      <a:latin typeface="Cambria Math" panose="02040503050406030204" pitchFamily="18" charset="0"/>
                                    </a:rPr>
                                  </m:ctrlPr>
                                </m:sSupPr>
                                <m:e>
                                  <m:r>
                                    <m:rPr>
                                      <m:sty m:val="p"/>
                                    </m:rPr>
                                    <a:rPr lang="en-US" sz="4000" i="0">
                                      <a:solidFill>
                                        <a:srgbClr val="009051"/>
                                      </a:solidFill>
                                      <a:latin typeface="Cambria Math" panose="02040503050406030204" pitchFamily="18" charset="0"/>
                                    </a:rPr>
                                    <m:t>Γ</m:t>
                                  </m:r>
                                </m:e>
                                <m:sup>
                                  <m:r>
                                    <a:rPr lang="en-US" sz="4000" i="0">
                                      <a:solidFill>
                                        <a:srgbClr val="009051"/>
                                      </a:solidFill>
                                      <a:latin typeface="Cambria Math" panose="02040503050406030204" pitchFamily="18" charset="0"/>
                                    </a:rPr>
                                    <m:t>∗</m:t>
                                  </m:r>
                                </m:sup>
                              </m:sSup>
                            </m:num>
                            <m:den>
                              <m:r>
                                <a:rPr lang="en-US" sz="4000" i="0">
                                  <a:solidFill>
                                    <a:srgbClr val="009051"/>
                                  </a:solidFill>
                                  <a:latin typeface="Cambria Math" panose="02040503050406030204" pitchFamily="18" charset="0"/>
                                </a:rPr>
                                <m:t>1.6</m:t>
                              </m:r>
                              <m:sSup>
                                <m:sSupPr>
                                  <m:ctrlPr>
                                    <a:rPr lang="en-US" sz="4000" i="1">
                                      <a:solidFill>
                                        <a:srgbClr val="009051"/>
                                      </a:solidFill>
                                      <a:latin typeface="Cambria Math" panose="02040503050406030204" pitchFamily="18" charset="0"/>
                                    </a:rPr>
                                  </m:ctrlPr>
                                </m:sSupPr>
                                <m:e>
                                  <m:r>
                                    <m:rPr>
                                      <m:sty m:val="p"/>
                                    </m:rPr>
                                    <a:rPr lang="en-US" sz="4000" i="0">
                                      <a:solidFill>
                                        <a:srgbClr val="009051"/>
                                      </a:solidFill>
                                      <a:latin typeface="Cambria Math" panose="02040503050406030204" pitchFamily="18" charset="0"/>
                                    </a:rPr>
                                    <m:t>η</m:t>
                                  </m:r>
                                </m:e>
                                <m:sup>
                                  <m:r>
                                    <a:rPr lang="en-US" sz="4000" i="0">
                                      <a:solidFill>
                                        <a:srgbClr val="009051"/>
                                      </a:solidFill>
                                      <a:latin typeface="Cambria Math" panose="02040503050406030204" pitchFamily="18" charset="0"/>
                                    </a:rPr>
                                    <m:t>∗</m:t>
                                  </m:r>
                                </m:sup>
                              </m:sSup>
                            </m:den>
                          </m:f>
                        </m:e>
                      </m:rad>
                    </m:oMath>
                  </m:oMathPara>
                </a14:m>
                <a:endParaRPr lang="en-US" sz="4000" dirty="0">
                  <a:solidFill>
                    <a:srgbClr val="009051"/>
                  </a:solidFill>
                </a:endParaRPr>
              </a:p>
            </p:txBody>
          </p:sp>
        </mc:Choice>
        <mc:Fallback xmlns="">
          <p:sp>
            <p:nvSpPr>
              <p:cNvPr id="12" name="Rectangle 11">
                <a:extLst>
                  <a:ext uri="{FF2B5EF4-FFF2-40B4-BE49-F238E27FC236}">
                    <a16:creationId xmlns:a16="http://schemas.microsoft.com/office/drawing/2014/main" id="{EF263C36-CDDB-6444-BD66-C62C5308E549}"/>
                  </a:ext>
                </a:extLst>
              </p:cNvPr>
              <p:cNvSpPr>
                <a:spLocks noRot="1" noChangeAspect="1" noMove="1" noResize="1" noEditPoints="1" noAdjustHandles="1" noChangeArrowheads="1" noChangeShapeType="1" noTextEdit="1"/>
              </p:cNvSpPr>
              <p:nvPr/>
            </p:nvSpPr>
            <p:spPr>
              <a:xfrm>
                <a:off x="4074904" y="4385985"/>
                <a:ext cx="3371116" cy="1911036"/>
              </a:xfrm>
              <a:prstGeom prst="rect">
                <a:avLst/>
              </a:prstGeom>
              <a:blipFill>
                <a:blip r:embed="rId3"/>
                <a:stretch>
                  <a:fillRect l="-1880"/>
                </a:stretch>
              </a:blipFill>
            </p:spPr>
            <p:txBody>
              <a:bodyPr/>
              <a:lstStyle/>
              <a:p>
                <a:r>
                  <a:rPr lang="en-US">
                    <a:noFill/>
                  </a:rPr>
                  <a:t> </a:t>
                </a:r>
              </a:p>
            </p:txBody>
          </p:sp>
        </mc:Fallback>
      </mc:AlternateContent>
      <p:grpSp>
        <p:nvGrpSpPr>
          <p:cNvPr id="5" name="Group 4">
            <a:extLst>
              <a:ext uri="{FF2B5EF4-FFF2-40B4-BE49-F238E27FC236}">
                <a16:creationId xmlns:a16="http://schemas.microsoft.com/office/drawing/2014/main" id="{01F0C00D-2325-DD42-9693-16552EF9F12A}"/>
              </a:ext>
            </a:extLst>
          </p:cNvPr>
          <p:cNvGrpSpPr/>
          <p:nvPr/>
        </p:nvGrpSpPr>
        <p:grpSpPr>
          <a:xfrm>
            <a:off x="8081319" y="-4207"/>
            <a:ext cx="4110681" cy="369332"/>
            <a:chOff x="8081319" y="-4207"/>
            <a:chExt cx="4110681" cy="369332"/>
          </a:xfrm>
        </p:grpSpPr>
        <p:sp>
          <p:nvSpPr>
            <p:cNvPr id="6" name="TextBox 5">
              <a:extLst>
                <a:ext uri="{FF2B5EF4-FFF2-40B4-BE49-F238E27FC236}">
                  <a16:creationId xmlns:a16="http://schemas.microsoft.com/office/drawing/2014/main" id="{646346B9-87DF-6445-9AE3-64329D7F6B38}"/>
                </a:ext>
              </a:extLst>
            </p:cNvPr>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7" name="Picture 6">
              <a:extLst>
                <a:ext uri="{FF2B5EF4-FFF2-40B4-BE49-F238E27FC236}">
                  <a16:creationId xmlns:a16="http://schemas.microsoft.com/office/drawing/2014/main" id="{DBBB2E96-F525-6049-986D-EAD20CECC2DC}"/>
                </a:ext>
              </a:extLst>
            </p:cNvPr>
            <p:cNvPicPr>
              <a:picLocks noChangeAspect="1"/>
            </p:cNvPicPr>
            <p:nvPr/>
          </p:nvPicPr>
          <p:blipFill>
            <a:blip r:embed="rId4"/>
            <a:stretch>
              <a:fillRect/>
            </a:stretch>
          </p:blipFill>
          <p:spPr>
            <a:xfrm>
              <a:off x="11925170" y="71620"/>
              <a:ext cx="266830" cy="217677"/>
            </a:xfrm>
            <a:prstGeom prst="rect">
              <a:avLst/>
            </a:prstGeom>
          </p:spPr>
        </p:pic>
      </p:grpSp>
      <p:sp>
        <p:nvSpPr>
          <p:cNvPr id="13" name="TextBox 12">
            <a:extLst>
              <a:ext uri="{FF2B5EF4-FFF2-40B4-BE49-F238E27FC236}">
                <a16:creationId xmlns:a16="http://schemas.microsoft.com/office/drawing/2014/main" id="{CF0A0C6C-72CC-FA4A-83C9-CF5819BDC276}"/>
              </a:ext>
            </a:extLst>
          </p:cNvPr>
          <p:cNvSpPr txBox="1"/>
          <p:nvPr/>
        </p:nvSpPr>
        <p:spPr>
          <a:xfrm>
            <a:off x="0" y="6488668"/>
            <a:ext cx="3594510" cy="369332"/>
          </a:xfrm>
          <a:prstGeom prst="rect">
            <a:avLst/>
          </a:prstGeom>
          <a:noFill/>
        </p:spPr>
        <p:txBody>
          <a:bodyPr wrap="none" rtlCol="0">
            <a:spAutoFit/>
          </a:bodyPr>
          <a:lstStyle/>
          <a:p>
            <a:r>
              <a:rPr lang="en-US" dirty="0"/>
              <a:t>Prentice et al. (2014) </a:t>
            </a:r>
            <a:r>
              <a:rPr lang="en-US" i="1" dirty="0"/>
              <a:t>Ecology Letters</a:t>
            </a:r>
            <a:endParaRPr lang="en-US" dirty="0"/>
          </a:p>
        </p:txBody>
      </p:sp>
    </p:spTree>
    <p:extLst>
      <p:ext uri="{BB962C8B-B14F-4D97-AF65-F5344CB8AC3E}">
        <p14:creationId xmlns:p14="http://schemas.microsoft.com/office/powerpoint/2010/main" val="99604301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059C7-EB3B-B74D-8F57-E13E7FC081B1}"/>
              </a:ext>
            </a:extLst>
          </p:cNvPr>
          <p:cNvSpPr>
            <a:spLocks noGrp="1"/>
          </p:cNvSpPr>
          <p:nvPr>
            <p:ph type="title"/>
          </p:nvPr>
        </p:nvSpPr>
        <p:spPr/>
        <p:txBody>
          <a:bodyPr/>
          <a:lstStyle/>
          <a:p>
            <a:r>
              <a:rPr lang="en-US" dirty="0"/>
              <a:t>Optimal </a:t>
            </a:r>
            <a:r>
              <a:rPr lang="el-GR" i="1" dirty="0"/>
              <a:t>χ</a:t>
            </a:r>
            <a:r>
              <a:rPr lang="en-US" i="1" dirty="0"/>
              <a:t> </a:t>
            </a:r>
            <a:r>
              <a:rPr lang="en-US" dirty="0"/>
              <a:t>is a function of the costs and the environment</a:t>
            </a:r>
            <a:r>
              <a:rPr lang="el-GR" i="1" dirty="0"/>
              <a:t> </a:t>
            </a:r>
            <a:endParaRPr lang="en-US" dirty="0"/>
          </a:p>
        </p:txBody>
      </p:sp>
      <p:sp>
        <p:nvSpPr>
          <p:cNvPr id="5" name="Rectangle 4">
            <a:extLst>
              <a:ext uri="{FF2B5EF4-FFF2-40B4-BE49-F238E27FC236}">
                <a16:creationId xmlns:a16="http://schemas.microsoft.com/office/drawing/2014/main" id="{33BBB172-D84F-194F-B623-DBB2E43AE348}"/>
              </a:ext>
            </a:extLst>
          </p:cNvPr>
          <p:cNvSpPr/>
          <p:nvPr/>
        </p:nvSpPr>
        <p:spPr>
          <a:xfrm>
            <a:off x="2866813" y="1956501"/>
            <a:ext cx="6515694" cy="3477875"/>
          </a:xfrm>
          <a:prstGeom prst="rect">
            <a:avLst/>
          </a:prstGeom>
        </p:spPr>
        <p:txBody>
          <a:bodyPr wrap="none">
            <a:spAutoFit/>
          </a:bodyPr>
          <a:lstStyle/>
          <a:p>
            <a:r>
              <a:rPr lang="el-GR" sz="4400" i="1" dirty="0">
                <a:solidFill>
                  <a:srgbClr val="009051"/>
                </a:solidFill>
                <a:effectLst/>
                <a:latin typeface="Calibri" panose="020F0502020204030204" pitchFamily="34" charset="0"/>
                <a:cs typeface="Calibri" panose="020F0502020204030204" pitchFamily="34" charset="0"/>
              </a:rPr>
              <a:t>χ</a:t>
            </a:r>
            <a:r>
              <a:rPr lang="en-US" sz="4400" dirty="0">
                <a:solidFill>
                  <a:srgbClr val="009051"/>
                </a:solidFill>
                <a:effectLst/>
                <a:latin typeface="Calibri" panose="020F0502020204030204" pitchFamily="34" charset="0"/>
                <a:cs typeface="Calibri" panose="020F0502020204030204" pitchFamily="34" charset="0"/>
              </a:rPr>
              <a:t> =</a:t>
            </a:r>
            <a:r>
              <a:rPr lang="en-US" sz="4400" i="1" dirty="0">
                <a:solidFill>
                  <a:srgbClr val="009051"/>
                </a:solidFill>
                <a:effectLst/>
                <a:latin typeface="Calibri" panose="020F0502020204030204" pitchFamily="34" charset="0"/>
                <a:cs typeface="Calibri" panose="020F0502020204030204" pitchFamily="34" charset="0"/>
              </a:rPr>
              <a:t> f</a:t>
            </a:r>
            <a:r>
              <a:rPr lang="en-US" sz="4400" dirty="0">
                <a:solidFill>
                  <a:srgbClr val="009051"/>
                </a:solidFill>
                <a:effectLst/>
                <a:latin typeface="Calibri" panose="020F0502020204030204" pitchFamily="34" charset="0"/>
                <a:cs typeface="Calibri" panose="020F0502020204030204" pitchFamily="34" charset="0"/>
              </a:rPr>
              <a:t>{</a:t>
            </a:r>
            <a:r>
              <a:rPr lang="en-US" sz="4400" b="1" i="1" dirty="0">
                <a:solidFill>
                  <a:srgbClr val="011893"/>
                </a:solidFill>
                <a:effectLst/>
                <a:latin typeface="Calibri" panose="020F0502020204030204" pitchFamily="34" charset="0"/>
                <a:cs typeface="Calibri" panose="020F0502020204030204" pitchFamily="34" charset="0"/>
              </a:rPr>
              <a:t>transpiration cost</a:t>
            </a:r>
            <a:r>
              <a:rPr lang="en-US" sz="4400" b="1" dirty="0">
                <a:solidFill>
                  <a:srgbClr val="011893"/>
                </a:solidFill>
                <a:effectLst/>
                <a:latin typeface="Calibri" panose="020F0502020204030204" pitchFamily="34" charset="0"/>
                <a:cs typeface="Calibri" panose="020F0502020204030204" pitchFamily="34" charset="0"/>
              </a:rPr>
              <a:t>, </a:t>
            </a:r>
          </a:p>
          <a:p>
            <a:r>
              <a:rPr lang="en-US" sz="4400" b="1" dirty="0">
                <a:solidFill>
                  <a:srgbClr val="011893"/>
                </a:solidFill>
                <a:latin typeface="Calibri" panose="020F0502020204030204" pitchFamily="34" charset="0"/>
                <a:cs typeface="Calibri" panose="020F0502020204030204" pitchFamily="34" charset="0"/>
              </a:rPr>
              <a:t>	  </a:t>
            </a:r>
            <a:r>
              <a:rPr lang="en-US" sz="4400" b="1" i="1" dirty="0">
                <a:solidFill>
                  <a:srgbClr val="011893"/>
                </a:solidFill>
                <a:effectLst/>
                <a:latin typeface="Calibri" panose="020F0502020204030204" pitchFamily="34" charset="0"/>
                <a:cs typeface="Calibri" panose="020F0502020204030204" pitchFamily="34" charset="0"/>
              </a:rPr>
              <a:t>carboxylation cost</a:t>
            </a:r>
            <a:r>
              <a:rPr lang="en-US" sz="4400" b="1" dirty="0">
                <a:solidFill>
                  <a:srgbClr val="011893"/>
                </a:solidFill>
                <a:effectLst/>
                <a:latin typeface="Calibri" panose="020F0502020204030204" pitchFamily="34" charset="0"/>
                <a:cs typeface="Calibri" panose="020F0502020204030204" pitchFamily="34" charset="0"/>
              </a:rPr>
              <a:t>, </a:t>
            </a:r>
          </a:p>
          <a:p>
            <a:r>
              <a:rPr lang="en-US" sz="4400" dirty="0">
                <a:solidFill>
                  <a:srgbClr val="009051"/>
                </a:solidFill>
                <a:latin typeface="Calibri" panose="020F0502020204030204" pitchFamily="34" charset="0"/>
                <a:cs typeface="Calibri" panose="020F0502020204030204" pitchFamily="34" charset="0"/>
              </a:rPr>
              <a:t>	  </a:t>
            </a:r>
            <a:r>
              <a:rPr lang="en-US" sz="4400" dirty="0">
                <a:solidFill>
                  <a:srgbClr val="009051"/>
                </a:solidFill>
                <a:effectLst/>
                <a:latin typeface="Calibri" panose="020F0502020204030204" pitchFamily="34" charset="0"/>
                <a:cs typeface="Calibri" panose="020F0502020204030204" pitchFamily="34" charset="0"/>
              </a:rPr>
              <a:t>temperature, </a:t>
            </a:r>
          </a:p>
          <a:p>
            <a:r>
              <a:rPr lang="en-US" sz="4400" dirty="0">
                <a:solidFill>
                  <a:srgbClr val="009051"/>
                </a:solidFill>
                <a:latin typeface="Calibri" panose="020F0502020204030204" pitchFamily="34" charset="0"/>
                <a:cs typeface="Calibri" panose="020F0502020204030204" pitchFamily="34" charset="0"/>
              </a:rPr>
              <a:t>	  </a:t>
            </a:r>
            <a:r>
              <a:rPr lang="en-US" sz="4400" dirty="0">
                <a:solidFill>
                  <a:srgbClr val="009051"/>
                </a:solidFill>
                <a:effectLst/>
                <a:latin typeface="Calibri" panose="020F0502020204030204" pitchFamily="34" charset="0"/>
                <a:cs typeface="Calibri" panose="020F0502020204030204" pitchFamily="34" charset="0"/>
              </a:rPr>
              <a:t>CO</a:t>
            </a:r>
            <a:r>
              <a:rPr lang="en-US" sz="4400" baseline="-25000" dirty="0">
                <a:solidFill>
                  <a:srgbClr val="009051"/>
                </a:solidFill>
                <a:effectLst/>
                <a:latin typeface="Calibri" panose="020F0502020204030204" pitchFamily="34" charset="0"/>
                <a:cs typeface="Calibri" panose="020F0502020204030204" pitchFamily="34" charset="0"/>
              </a:rPr>
              <a:t>2</a:t>
            </a:r>
            <a:r>
              <a:rPr lang="en-US" sz="4400" dirty="0">
                <a:solidFill>
                  <a:srgbClr val="009051"/>
                </a:solidFill>
                <a:effectLst/>
                <a:latin typeface="Calibri" panose="020F0502020204030204" pitchFamily="34" charset="0"/>
                <a:cs typeface="Calibri" panose="020F0502020204030204" pitchFamily="34" charset="0"/>
              </a:rPr>
              <a:t>, </a:t>
            </a:r>
          </a:p>
          <a:p>
            <a:r>
              <a:rPr lang="en-US" sz="4400" dirty="0">
                <a:solidFill>
                  <a:srgbClr val="009051"/>
                </a:solidFill>
                <a:latin typeface="Calibri" panose="020F0502020204030204" pitchFamily="34" charset="0"/>
                <a:cs typeface="Calibri" panose="020F0502020204030204" pitchFamily="34" charset="0"/>
              </a:rPr>
              <a:t>	  </a:t>
            </a:r>
            <a:r>
              <a:rPr lang="en-US" sz="4400" dirty="0">
                <a:solidFill>
                  <a:srgbClr val="009051"/>
                </a:solidFill>
                <a:effectLst/>
                <a:latin typeface="Calibri" panose="020F0502020204030204" pitchFamily="34" charset="0"/>
                <a:cs typeface="Calibri" panose="020F0502020204030204" pitchFamily="34" charset="0"/>
              </a:rPr>
              <a:t>vapor pressure deficit}</a:t>
            </a:r>
            <a:endParaRPr lang="en-US" sz="9600" dirty="0">
              <a:solidFill>
                <a:srgbClr val="009051"/>
              </a:solidFill>
              <a:latin typeface="Calibri" panose="020F0502020204030204" pitchFamily="34" charset="0"/>
              <a:cs typeface="Calibri" panose="020F0502020204030204" pitchFamily="34" charset="0"/>
            </a:endParaRPr>
          </a:p>
        </p:txBody>
      </p:sp>
      <p:grpSp>
        <p:nvGrpSpPr>
          <p:cNvPr id="4" name="Group 3">
            <a:extLst>
              <a:ext uri="{FF2B5EF4-FFF2-40B4-BE49-F238E27FC236}">
                <a16:creationId xmlns:a16="http://schemas.microsoft.com/office/drawing/2014/main" id="{D0DBD0FF-96E2-F24F-A3FD-FF7BFA1E081A}"/>
              </a:ext>
            </a:extLst>
          </p:cNvPr>
          <p:cNvGrpSpPr/>
          <p:nvPr/>
        </p:nvGrpSpPr>
        <p:grpSpPr>
          <a:xfrm>
            <a:off x="8081319" y="-4207"/>
            <a:ext cx="4110681" cy="369332"/>
            <a:chOff x="8081319" y="-4207"/>
            <a:chExt cx="4110681" cy="369332"/>
          </a:xfrm>
        </p:grpSpPr>
        <p:sp>
          <p:nvSpPr>
            <p:cNvPr id="6" name="TextBox 5">
              <a:extLst>
                <a:ext uri="{FF2B5EF4-FFF2-40B4-BE49-F238E27FC236}">
                  <a16:creationId xmlns:a16="http://schemas.microsoft.com/office/drawing/2014/main" id="{F38AF60B-8D44-C74B-AAB8-2F5D508A3994}"/>
                </a:ext>
              </a:extLst>
            </p:cNvPr>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7" name="Picture 6">
              <a:extLst>
                <a:ext uri="{FF2B5EF4-FFF2-40B4-BE49-F238E27FC236}">
                  <a16:creationId xmlns:a16="http://schemas.microsoft.com/office/drawing/2014/main" id="{979128A0-9D15-A841-AA67-A36FADFC1536}"/>
                </a:ext>
              </a:extLst>
            </p:cNvPr>
            <p:cNvPicPr>
              <a:picLocks noChangeAspect="1"/>
            </p:cNvPicPr>
            <p:nvPr/>
          </p:nvPicPr>
          <p:blipFill>
            <a:blip r:embed="rId2"/>
            <a:stretch>
              <a:fillRect/>
            </a:stretch>
          </p:blipFill>
          <p:spPr>
            <a:xfrm>
              <a:off x="11925170" y="71620"/>
              <a:ext cx="266830" cy="217677"/>
            </a:xfrm>
            <a:prstGeom prst="rect">
              <a:avLst/>
            </a:prstGeom>
          </p:spPr>
        </p:pic>
      </p:grpSp>
      <p:sp>
        <p:nvSpPr>
          <p:cNvPr id="8" name="TextBox 7">
            <a:extLst>
              <a:ext uri="{FF2B5EF4-FFF2-40B4-BE49-F238E27FC236}">
                <a16:creationId xmlns:a16="http://schemas.microsoft.com/office/drawing/2014/main" id="{DE6C0791-AED0-FB4B-89C1-884111BA1704}"/>
              </a:ext>
            </a:extLst>
          </p:cNvPr>
          <p:cNvSpPr txBox="1"/>
          <p:nvPr/>
        </p:nvSpPr>
        <p:spPr>
          <a:xfrm>
            <a:off x="0" y="6488668"/>
            <a:ext cx="3594510" cy="369332"/>
          </a:xfrm>
          <a:prstGeom prst="rect">
            <a:avLst/>
          </a:prstGeom>
          <a:noFill/>
        </p:spPr>
        <p:txBody>
          <a:bodyPr wrap="none" rtlCol="0">
            <a:spAutoFit/>
          </a:bodyPr>
          <a:lstStyle/>
          <a:p>
            <a:r>
              <a:rPr lang="en-US" dirty="0"/>
              <a:t>Prentice et al. (2014) </a:t>
            </a:r>
            <a:r>
              <a:rPr lang="en-US" i="1" dirty="0"/>
              <a:t>Ecology Letters</a:t>
            </a:r>
            <a:endParaRPr lang="en-US" dirty="0"/>
          </a:p>
        </p:txBody>
      </p:sp>
      <p:sp>
        <p:nvSpPr>
          <p:cNvPr id="9" name="TextBox 8">
            <a:extLst>
              <a:ext uri="{FF2B5EF4-FFF2-40B4-BE49-F238E27FC236}">
                <a16:creationId xmlns:a16="http://schemas.microsoft.com/office/drawing/2014/main" id="{FA2022F5-9AF7-D948-850C-8CE79CF11930}"/>
              </a:ext>
            </a:extLst>
          </p:cNvPr>
          <p:cNvSpPr txBox="1"/>
          <p:nvPr/>
        </p:nvSpPr>
        <p:spPr>
          <a:xfrm>
            <a:off x="8981203" y="2088122"/>
            <a:ext cx="3007148" cy="1754326"/>
          </a:xfrm>
          <a:prstGeom prst="rect">
            <a:avLst/>
          </a:prstGeom>
          <a:noFill/>
          <a:ln>
            <a:solidFill>
              <a:srgbClr val="011893"/>
            </a:solidFill>
          </a:ln>
        </p:spPr>
        <p:txBody>
          <a:bodyPr wrap="square" rtlCol="0">
            <a:spAutoFit/>
          </a:bodyPr>
          <a:lstStyle/>
          <a:p>
            <a:r>
              <a:rPr lang="en-US" sz="3600" b="1" dirty="0">
                <a:solidFill>
                  <a:srgbClr val="011893"/>
                </a:solidFill>
              </a:rPr>
              <a:t>Empirically derived constants</a:t>
            </a:r>
          </a:p>
        </p:txBody>
      </p:sp>
    </p:spTree>
    <p:extLst>
      <p:ext uri="{BB962C8B-B14F-4D97-AF65-F5344CB8AC3E}">
        <p14:creationId xmlns:p14="http://schemas.microsoft.com/office/powerpoint/2010/main" val="118968203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FC5B67B-B513-694C-97B4-1824771C7B7C}"/>
              </a:ext>
            </a:extLst>
          </p:cNvPr>
          <p:cNvPicPr>
            <a:picLocks noChangeAspect="1"/>
          </p:cNvPicPr>
          <p:nvPr/>
        </p:nvPicPr>
        <p:blipFill>
          <a:blip r:embed="rId2"/>
          <a:stretch>
            <a:fillRect/>
          </a:stretch>
        </p:blipFill>
        <p:spPr>
          <a:xfrm>
            <a:off x="1860549" y="241300"/>
            <a:ext cx="6642100" cy="6616700"/>
          </a:xfrm>
          <a:prstGeom prst="rect">
            <a:avLst/>
          </a:prstGeom>
        </p:spPr>
      </p:pic>
      <p:sp>
        <p:nvSpPr>
          <p:cNvPr id="3" name="TextBox 2">
            <a:extLst>
              <a:ext uri="{FF2B5EF4-FFF2-40B4-BE49-F238E27FC236}">
                <a16:creationId xmlns:a16="http://schemas.microsoft.com/office/drawing/2014/main" id="{0B542751-9C9E-374D-8EF0-B0DCAD97D98C}"/>
              </a:ext>
            </a:extLst>
          </p:cNvPr>
          <p:cNvSpPr txBox="1"/>
          <p:nvPr/>
        </p:nvSpPr>
        <p:spPr>
          <a:xfrm>
            <a:off x="8734567" y="2593075"/>
            <a:ext cx="2375971" cy="769441"/>
          </a:xfrm>
          <a:prstGeom prst="rect">
            <a:avLst/>
          </a:prstGeom>
          <a:noFill/>
        </p:spPr>
        <p:txBody>
          <a:bodyPr wrap="none" rtlCol="0">
            <a:spAutoFit/>
          </a:bodyPr>
          <a:lstStyle/>
          <a:p>
            <a:r>
              <a:rPr lang="en-US" sz="4400" i="1" dirty="0">
                <a:solidFill>
                  <a:srgbClr val="009051"/>
                </a:solidFill>
              </a:rPr>
              <a:t>b</a:t>
            </a:r>
            <a:r>
              <a:rPr lang="en-US" sz="4400" dirty="0">
                <a:solidFill>
                  <a:srgbClr val="009051"/>
                </a:solidFill>
              </a:rPr>
              <a:t>/</a:t>
            </a:r>
            <a:r>
              <a:rPr lang="en-US" sz="4400" i="1" dirty="0">
                <a:solidFill>
                  <a:srgbClr val="009051"/>
                </a:solidFill>
              </a:rPr>
              <a:t>a</a:t>
            </a:r>
            <a:r>
              <a:rPr lang="en-US" sz="4400" dirty="0">
                <a:solidFill>
                  <a:srgbClr val="009051"/>
                </a:solidFill>
              </a:rPr>
              <a:t> = 146</a:t>
            </a:r>
          </a:p>
        </p:txBody>
      </p:sp>
      <p:grpSp>
        <p:nvGrpSpPr>
          <p:cNvPr id="4" name="Group 3">
            <a:extLst>
              <a:ext uri="{FF2B5EF4-FFF2-40B4-BE49-F238E27FC236}">
                <a16:creationId xmlns:a16="http://schemas.microsoft.com/office/drawing/2014/main" id="{D34BC375-63F2-2B4E-984D-2A41A6DE1E25}"/>
              </a:ext>
            </a:extLst>
          </p:cNvPr>
          <p:cNvGrpSpPr/>
          <p:nvPr/>
        </p:nvGrpSpPr>
        <p:grpSpPr>
          <a:xfrm>
            <a:off x="8081319" y="-4207"/>
            <a:ext cx="4110681" cy="369332"/>
            <a:chOff x="8081319" y="-4207"/>
            <a:chExt cx="4110681" cy="369332"/>
          </a:xfrm>
        </p:grpSpPr>
        <p:sp>
          <p:nvSpPr>
            <p:cNvPr id="5" name="TextBox 4">
              <a:extLst>
                <a:ext uri="{FF2B5EF4-FFF2-40B4-BE49-F238E27FC236}">
                  <a16:creationId xmlns:a16="http://schemas.microsoft.com/office/drawing/2014/main" id="{75A1295B-93F0-004A-897E-3CF4E3FD4F5A}"/>
                </a:ext>
              </a:extLst>
            </p:cNvPr>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6" name="Picture 5">
              <a:extLst>
                <a:ext uri="{FF2B5EF4-FFF2-40B4-BE49-F238E27FC236}">
                  <a16:creationId xmlns:a16="http://schemas.microsoft.com/office/drawing/2014/main" id="{512A0269-4595-9E41-891C-636A1E08797C}"/>
                </a:ext>
              </a:extLst>
            </p:cNvPr>
            <p:cNvPicPr>
              <a:picLocks noChangeAspect="1"/>
            </p:cNvPicPr>
            <p:nvPr/>
          </p:nvPicPr>
          <p:blipFill>
            <a:blip r:embed="rId3"/>
            <a:stretch>
              <a:fillRect/>
            </a:stretch>
          </p:blipFill>
          <p:spPr>
            <a:xfrm>
              <a:off x="11925170" y="71620"/>
              <a:ext cx="266830" cy="217677"/>
            </a:xfrm>
            <a:prstGeom prst="rect">
              <a:avLst/>
            </a:prstGeom>
          </p:spPr>
        </p:pic>
      </p:grpSp>
      <p:sp>
        <p:nvSpPr>
          <p:cNvPr id="7" name="TextBox 6">
            <a:extLst>
              <a:ext uri="{FF2B5EF4-FFF2-40B4-BE49-F238E27FC236}">
                <a16:creationId xmlns:a16="http://schemas.microsoft.com/office/drawing/2014/main" id="{10D7BBB0-4A0F-1741-881B-929A8A4E6E4F}"/>
              </a:ext>
            </a:extLst>
          </p:cNvPr>
          <p:cNvSpPr txBox="1"/>
          <p:nvPr/>
        </p:nvSpPr>
        <p:spPr>
          <a:xfrm>
            <a:off x="0" y="6488668"/>
            <a:ext cx="3234925" cy="369332"/>
          </a:xfrm>
          <a:prstGeom prst="rect">
            <a:avLst/>
          </a:prstGeom>
          <a:noFill/>
        </p:spPr>
        <p:txBody>
          <a:bodyPr wrap="none" rtlCol="0">
            <a:spAutoFit/>
          </a:bodyPr>
          <a:lstStyle/>
          <a:p>
            <a:r>
              <a:rPr lang="en-US" dirty="0"/>
              <a:t>Wang et al. (2017) </a:t>
            </a:r>
            <a:r>
              <a:rPr lang="en-US" i="1" dirty="0"/>
              <a:t>Nature Plants</a:t>
            </a:r>
            <a:endParaRPr lang="en-US" dirty="0"/>
          </a:p>
        </p:txBody>
      </p:sp>
    </p:spTree>
    <p:extLst>
      <p:ext uri="{BB962C8B-B14F-4D97-AF65-F5344CB8AC3E}">
        <p14:creationId xmlns:p14="http://schemas.microsoft.com/office/powerpoint/2010/main" val="233300857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059C7-EB3B-B74D-8F57-E13E7FC081B1}"/>
              </a:ext>
            </a:extLst>
          </p:cNvPr>
          <p:cNvSpPr>
            <a:spLocks noGrp="1"/>
          </p:cNvSpPr>
          <p:nvPr>
            <p:ph type="title"/>
          </p:nvPr>
        </p:nvSpPr>
        <p:spPr/>
        <p:txBody>
          <a:bodyPr/>
          <a:lstStyle/>
          <a:p>
            <a:r>
              <a:rPr lang="en-US" dirty="0"/>
              <a:t>Optimal </a:t>
            </a:r>
            <a:r>
              <a:rPr lang="el-GR" i="1" dirty="0"/>
              <a:t>χ</a:t>
            </a:r>
            <a:r>
              <a:rPr lang="en-US" i="1" dirty="0"/>
              <a:t> </a:t>
            </a:r>
            <a:r>
              <a:rPr lang="en-US" dirty="0"/>
              <a:t>is a function of the costs and the environment</a:t>
            </a:r>
            <a:r>
              <a:rPr lang="el-GR" i="1" dirty="0"/>
              <a:t> </a:t>
            </a:r>
            <a:endParaRPr lang="en-US" dirty="0"/>
          </a:p>
        </p:txBody>
      </p:sp>
      <p:sp>
        <p:nvSpPr>
          <p:cNvPr id="5" name="Rectangle 4">
            <a:extLst>
              <a:ext uri="{FF2B5EF4-FFF2-40B4-BE49-F238E27FC236}">
                <a16:creationId xmlns:a16="http://schemas.microsoft.com/office/drawing/2014/main" id="{33BBB172-D84F-194F-B623-DBB2E43AE348}"/>
              </a:ext>
            </a:extLst>
          </p:cNvPr>
          <p:cNvSpPr/>
          <p:nvPr/>
        </p:nvSpPr>
        <p:spPr>
          <a:xfrm>
            <a:off x="2866813" y="1956501"/>
            <a:ext cx="6621300" cy="3477875"/>
          </a:xfrm>
          <a:prstGeom prst="rect">
            <a:avLst/>
          </a:prstGeom>
        </p:spPr>
        <p:txBody>
          <a:bodyPr wrap="none">
            <a:spAutoFit/>
          </a:bodyPr>
          <a:lstStyle/>
          <a:p>
            <a:r>
              <a:rPr lang="el-GR" sz="4400" i="1" dirty="0">
                <a:solidFill>
                  <a:srgbClr val="009051"/>
                </a:solidFill>
                <a:effectLst/>
                <a:latin typeface="Calibri" panose="020F0502020204030204" pitchFamily="34" charset="0"/>
                <a:cs typeface="Calibri" panose="020F0502020204030204" pitchFamily="34" charset="0"/>
              </a:rPr>
              <a:t>χ</a:t>
            </a:r>
            <a:r>
              <a:rPr lang="en-US" sz="4400" dirty="0">
                <a:solidFill>
                  <a:srgbClr val="009051"/>
                </a:solidFill>
                <a:effectLst/>
                <a:latin typeface="Calibri" panose="020F0502020204030204" pitchFamily="34" charset="0"/>
                <a:cs typeface="Calibri" panose="020F0502020204030204" pitchFamily="34" charset="0"/>
              </a:rPr>
              <a:t> =</a:t>
            </a:r>
            <a:r>
              <a:rPr lang="en-US" sz="4400" i="1" dirty="0">
                <a:solidFill>
                  <a:srgbClr val="009051"/>
                </a:solidFill>
                <a:effectLst/>
                <a:latin typeface="Calibri" panose="020F0502020204030204" pitchFamily="34" charset="0"/>
                <a:cs typeface="Calibri" panose="020F0502020204030204" pitchFamily="34" charset="0"/>
              </a:rPr>
              <a:t> f</a:t>
            </a:r>
            <a:r>
              <a:rPr lang="en-US" sz="4400" dirty="0">
                <a:solidFill>
                  <a:srgbClr val="009051"/>
                </a:solidFill>
                <a:effectLst/>
                <a:latin typeface="Calibri" panose="020F0502020204030204" pitchFamily="34" charset="0"/>
                <a:cs typeface="Calibri" panose="020F0502020204030204" pitchFamily="34" charset="0"/>
              </a:rPr>
              <a:t>{</a:t>
            </a:r>
            <a:r>
              <a:rPr lang="en-US" sz="4400" i="1" dirty="0">
                <a:solidFill>
                  <a:srgbClr val="009051"/>
                </a:solidFill>
                <a:latin typeface="Calibri" panose="020F0502020204030204" pitchFamily="34" charset="0"/>
                <a:cs typeface="Calibri" panose="020F0502020204030204" pitchFamily="34" charset="0"/>
              </a:rPr>
              <a:t>transpiration cost</a:t>
            </a:r>
            <a:r>
              <a:rPr lang="en-US" sz="4400" dirty="0">
                <a:solidFill>
                  <a:srgbClr val="009051"/>
                </a:solidFill>
                <a:latin typeface="Calibri" panose="020F0502020204030204" pitchFamily="34" charset="0"/>
                <a:cs typeface="Calibri" panose="020F0502020204030204" pitchFamily="34" charset="0"/>
              </a:rPr>
              <a:t>, </a:t>
            </a:r>
          </a:p>
          <a:p>
            <a:r>
              <a:rPr lang="en-US" sz="4400" dirty="0">
                <a:solidFill>
                  <a:srgbClr val="009051"/>
                </a:solidFill>
                <a:latin typeface="Calibri" panose="020F0502020204030204" pitchFamily="34" charset="0"/>
                <a:cs typeface="Calibri" panose="020F0502020204030204" pitchFamily="34" charset="0"/>
              </a:rPr>
              <a:t>	  </a:t>
            </a:r>
            <a:r>
              <a:rPr lang="en-US" sz="4400" i="1" dirty="0">
                <a:solidFill>
                  <a:srgbClr val="009051"/>
                </a:solidFill>
                <a:latin typeface="Calibri" panose="020F0502020204030204" pitchFamily="34" charset="0"/>
                <a:cs typeface="Calibri" panose="020F0502020204030204" pitchFamily="34" charset="0"/>
              </a:rPr>
              <a:t>carboxylation cost</a:t>
            </a:r>
            <a:r>
              <a:rPr lang="en-US" sz="4400" dirty="0">
                <a:solidFill>
                  <a:srgbClr val="009051"/>
                </a:solidFill>
                <a:latin typeface="Calibri" panose="020F0502020204030204" pitchFamily="34" charset="0"/>
                <a:cs typeface="Calibri" panose="020F0502020204030204" pitchFamily="34" charset="0"/>
              </a:rPr>
              <a:t>, </a:t>
            </a:r>
          </a:p>
          <a:p>
            <a:r>
              <a:rPr lang="en-US" sz="4400" dirty="0">
                <a:solidFill>
                  <a:srgbClr val="009051"/>
                </a:solidFill>
                <a:latin typeface="Calibri" panose="020F0502020204030204" pitchFamily="34" charset="0"/>
                <a:cs typeface="Calibri" panose="020F0502020204030204" pitchFamily="34" charset="0"/>
              </a:rPr>
              <a:t>	  </a:t>
            </a:r>
            <a:r>
              <a:rPr lang="en-US" sz="4400" b="1" dirty="0">
                <a:solidFill>
                  <a:srgbClr val="011893"/>
                </a:solidFill>
                <a:effectLst/>
                <a:latin typeface="Calibri" panose="020F0502020204030204" pitchFamily="34" charset="0"/>
                <a:cs typeface="Calibri" panose="020F0502020204030204" pitchFamily="34" charset="0"/>
              </a:rPr>
              <a:t>temperature, </a:t>
            </a:r>
          </a:p>
          <a:p>
            <a:r>
              <a:rPr lang="en-US" sz="4400" b="1" dirty="0">
                <a:solidFill>
                  <a:srgbClr val="011893"/>
                </a:solidFill>
                <a:latin typeface="Calibri" panose="020F0502020204030204" pitchFamily="34" charset="0"/>
                <a:cs typeface="Calibri" panose="020F0502020204030204" pitchFamily="34" charset="0"/>
              </a:rPr>
              <a:t>	  </a:t>
            </a:r>
            <a:r>
              <a:rPr lang="en-US" sz="4400" b="1" dirty="0">
                <a:solidFill>
                  <a:srgbClr val="011893"/>
                </a:solidFill>
                <a:effectLst/>
                <a:latin typeface="Calibri" panose="020F0502020204030204" pitchFamily="34" charset="0"/>
                <a:cs typeface="Calibri" panose="020F0502020204030204" pitchFamily="34" charset="0"/>
              </a:rPr>
              <a:t>CO</a:t>
            </a:r>
            <a:r>
              <a:rPr lang="en-US" sz="4400" b="1" baseline="-25000" dirty="0">
                <a:solidFill>
                  <a:srgbClr val="011893"/>
                </a:solidFill>
                <a:effectLst/>
                <a:latin typeface="Calibri" panose="020F0502020204030204" pitchFamily="34" charset="0"/>
                <a:cs typeface="Calibri" panose="020F0502020204030204" pitchFamily="34" charset="0"/>
              </a:rPr>
              <a:t>2</a:t>
            </a:r>
            <a:r>
              <a:rPr lang="en-US" sz="4400" b="1" dirty="0">
                <a:solidFill>
                  <a:srgbClr val="011893"/>
                </a:solidFill>
                <a:effectLst/>
                <a:latin typeface="Calibri" panose="020F0502020204030204" pitchFamily="34" charset="0"/>
                <a:cs typeface="Calibri" panose="020F0502020204030204" pitchFamily="34" charset="0"/>
              </a:rPr>
              <a:t>, </a:t>
            </a:r>
          </a:p>
          <a:p>
            <a:r>
              <a:rPr lang="en-US" sz="4400" b="1" dirty="0">
                <a:solidFill>
                  <a:srgbClr val="011893"/>
                </a:solidFill>
                <a:latin typeface="Calibri" panose="020F0502020204030204" pitchFamily="34" charset="0"/>
                <a:cs typeface="Calibri" panose="020F0502020204030204" pitchFamily="34" charset="0"/>
              </a:rPr>
              <a:t>	  </a:t>
            </a:r>
            <a:r>
              <a:rPr lang="en-US" sz="4400" b="1" dirty="0">
                <a:solidFill>
                  <a:srgbClr val="011893"/>
                </a:solidFill>
                <a:effectLst/>
                <a:latin typeface="Calibri" panose="020F0502020204030204" pitchFamily="34" charset="0"/>
                <a:cs typeface="Calibri" panose="020F0502020204030204" pitchFamily="34" charset="0"/>
              </a:rPr>
              <a:t>vapor pressure deficit</a:t>
            </a:r>
            <a:r>
              <a:rPr lang="en-US" sz="4400" dirty="0">
                <a:solidFill>
                  <a:srgbClr val="009051"/>
                </a:solidFill>
                <a:effectLst/>
                <a:latin typeface="Calibri" panose="020F0502020204030204" pitchFamily="34" charset="0"/>
                <a:cs typeface="Calibri" panose="020F0502020204030204" pitchFamily="34" charset="0"/>
              </a:rPr>
              <a:t>}</a:t>
            </a:r>
            <a:endParaRPr lang="en-US" sz="9600" dirty="0">
              <a:solidFill>
                <a:srgbClr val="009051"/>
              </a:solidFill>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3EDE0094-376B-4E4A-ADE2-493BF982998E}"/>
              </a:ext>
            </a:extLst>
          </p:cNvPr>
          <p:cNvSpPr txBox="1"/>
          <p:nvPr/>
        </p:nvSpPr>
        <p:spPr>
          <a:xfrm>
            <a:off x="8460475" y="3343702"/>
            <a:ext cx="3090783" cy="1200329"/>
          </a:xfrm>
          <a:prstGeom prst="rect">
            <a:avLst/>
          </a:prstGeom>
          <a:noFill/>
          <a:ln>
            <a:solidFill>
              <a:srgbClr val="011893"/>
            </a:solidFill>
          </a:ln>
        </p:spPr>
        <p:txBody>
          <a:bodyPr wrap="none" rtlCol="0">
            <a:spAutoFit/>
          </a:bodyPr>
          <a:lstStyle/>
          <a:p>
            <a:r>
              <a:rPr lang="en-US" sz="3600" b="1" dirty="0">
                <a:solidFill>
                  <a:srgbClr val="011893"/>
                </a:solidFill>
              </a:rPr>
              <a:t>Environmental </a:t>
            </a:r>
          </a:p>
          <a:p>
            <a:r>
              <a:rPr lang="en-US" sz="3600" b="1" dirty="0">
                <a:solidFill>
                  <a:srgbClr val="011893"/>
                </a:solidFill>
              </a:rPr>
              <a:t>variables</a:t>
            </a:r>
          </a:p>
        </p:txBody>
      </p:sp>
      <p:grpSp>
        <p:nvGrpSpPr>
          <p:cNvPr id="7" name="Group 6">
            <a:extLst>
              <a:ext uri="{FF2B5EF4-FFF2-40B4-BE49-F238E27FC236}">
                <a16:creationId xmlns:a16="http://schemas.microsoft.com/office/drawing/2014/main" id="{9231DDFC-884F-FF45-BB67-291819AC6855}"/>
              </a:ext>
            </a:extLst>
          </p:cNvPr>
          <p:cNvGrpSpPr/>
          <p:nvPr/>
        </p:nvGrpSpPr>
        <p:grpSpPr>
          <a:xfrm>
            <a:off x="8081319" y="-4207"/>
            <a:ext cx="4110681" cy="369332"/>
            <a:chOff x="8081319" y="-4207"/>
            <a:chExt cx="4110681" cy="369332"/>
          </a:xfrm>
        </p:grpSpPr>
        <p:sp>
          <p:nvSpPr>
            <p:cNvPr id="8" name="TextBox 7">
              <a:extLst>
                <a:ext uri="{FF2B5EF4-FFF2-40B4-BE49-F238E27FC236}">
                  <a16:creationId xmlns:a16="http://schemas.microsoft.com/office/drawing/2014/main" id="{F98C5A82-D247-BA41-B89E-38AA18CBA070}"/>
                </a:ext>
              </a:extLst>
            </p:cNvPr>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9" name="Picture 8">
              <a:extLst>
                <a:ext uri="{FF2B5EF4-FFF2-40B4-BE49-F238E27FC236}">
                  <a16:creationId xmlns:a16="http://schemas.microsoft.com/office/drawing/2014/main" id="{3A52C091-A2D8-C24D-86BA-55C135E5856D}"/>
                </a:ext>
              </a:extLst>
            </p:cNvPr>
            <p:cNvPicPr>
              <a:picLocks noChangeAspect="1"/>
            </p:cNvPicPr>
            <p:nvPr/>
          </p:nvPicPr>
          <p:blipFill>
            <a:blip r:embed="rId2"/>
            <a:stretch>
              <a:fillRect/>
            </a:stretch>
          </p:blipFill>
          <p:spPr>
            <a:xfrm>
              <a:off x="11925170" y="71620"/>
              <a:ext cx="266830" cy="217677"/>
            </a:xfrm>
            <a:prstGeom prst="rect">
              <a:avLst/>
            </a:prstGeom>
          </p:spPr>
        </p:pic>
      </p:grpSp>
      <p:sp>
        <p:nvSpPr>
          <p:cNvPr id="10" name="TextBox 9">
            <a:extLst>
              <a:ext uri="{FF2B5EF4-FFF2-40B4-BE49-F238E27FC236}">
                <a16:creationId xmlns:a16="http://schemas.microsoft.com/office/drawing/2014/main" id="{2B75A4CE-021D-F74B-B5D2-A58CA8FAB695}"/>
              </a:ext>
            </a:extLst>
          </p:cNvPr>
          <p:cNvSpPr txBox="1"/>
          <p:nvPr/>
        </p:nvSpPr>
        <p:spPr>
          <a:xfrm>
            <a:off x="0" y="6488668"/>
            <a:ext cx="3594510" cy="369332"/>
          </a:xfrm>
          <a:prstGeom prst="rect">
            <a:avLst/>
          </a:prstGeom>
          <a:noFill/>
        </p:spPr>
        <p:txBody>
          <a:bodyPr wrap="none" rtlCol="0">
            <a:spAutoFit/>
          </a:bodyPr>
          <a:lstStyle/>
          <a:p>
            <a:r>
              <a:rPr lang="en-US" dirty="0"/>
              <a:t>Prentice et al. (2014) </a:t>
            </a:r>
            <a:r>
              <a:rPr lang="en-US" i="1" dirty="0"/>
              <a:t>Ecology Letters</a:t>
            </a:r>
            <a:endParaRPr lang="en-US" dirty="0"/>
          </a:p>
        </p:txBody>
      </p:sp>
    </p:spTree>
    <p:extLst>
      <p:ext uri="{BB962C8B-B14F-4D97-AF65-F5344CB8AC3E}">
        <p14:creationId xmlns:p14="http://schemas.microsoft.com/office/powerpoint/2010/main" val="41484643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2143297"/>
          </a:xfrm>
        </p:spPr>
        <p:txBody>
          <a:bodyPr/>
          <a:lstStyle/>
          <a:p>
            <a:r>
              <a:rPr lang="en-US" dirty="0"/>
              <a:t>Predicting photosynthesis is important! </a:t>
            </a:r>
            <a:br>
              <a:rPr lang="en-US" dirty="0"/>
            </a:br>
            <a:r>
              <a:rPr lang="en-US" dirty="0"/>
              <a:t>(and not trivial)</a:t>
            </a:r>
          </a:p>
        </p:txBody>
      </p:sp>
      <p:grpSp>
        <p:nvGrpSpPr>
          <p:cNvPr id="5" name="Group 4"/>
          <p:cNvGrpSpPr/>
          <p:nvPr/>
        </p:nvGrpSpPr>
        <p:grpSpPr>
          <a:xfrm>
            <a:off x="8081319" y="-4207"/>
            <a:ext cx="4110681" cy="369332"/>
            <a:chOff x="8081319" y="-4207"/>
            <a:chExt cx="4110681" cy="369332"/>
          </a:xfrm>
        </p:grpSpPr>
        <p:sp>
          <p:nvSpPr>
            <p:cNvPr id="3" name="TextBox 2"/>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4" name="Picture 3"/>
            <p:cNvPicPr>
              <a:picLocks noChangeAspect="1"/>
            </p:cNvPicPr>
            <p:nvPr/>
          </p:nvPicPr>
          <p:blipFill>
            <a:blip r:embed="rId2"/>
            <a:stretch>
              <a:fillRect/>
            </a:stretch>
          </p:blipFill>
          <p:spPr>
            <a:xfrm>
              <a:off x="11925170" y="71620"/>
              <a:ext cx="266830" cy="217677"/>
            </a:xfrm>
            <a:prstGeom prst="rect">
              <a:avLst/>
            </a:prstGeom>
          </p:spPr>
        </p:pic>
      </p:grpSp>
    </p:spTree>
    <p:extLst>
      <p:ext uri="{BB962C8B-B14F-4D97-AF65-F5344CB8AC3E}">
        <p14:creationId xmlns:p14="http://schemas.microsoft.com/office/powerpoint/2010/main" val="34568522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we know well: Short-term responses of photosynthesis</a:t>
            </a:r>
          </a:p>
        </p:txBody>
      </p:sp>
      <p:grpSp>
        <p:nvGrpSpPr>
          <p:cNvPr id="7" name="Group 6"/>
          <p:cNvGrpSpPr/>
          <p:nvPr/>
        </p:nvGrpSpPr>
        <p:grpSpPr>
          <a:xfrm>
            <a:off x="8081319" y="-4207"/>
            <a:ext cx="4110681" cy="369332"/>
            <a:chOff x="8081319" y="-4207"/>
            <a:chExt cx="4110681" cy="369332"/>
          </a:xfrm>
        </p:grpSpPr>
        <p:sp>
          <p:nvSpPr>
            <p:cNvPr id="8" name="TextBox 7"/>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13" name="Picture 12"/>
            <p:cNvPicPr>
              <a:picLocks noChangeAspect="1"/>
            </p:cNvPicPr>
            <p:nvPr/>
          </p:nvPicPr>
          <p:blipFill>
            <a:blip r:embed="rId2"/>
            <a:stretch>
              <a:fillRect/>
            </a:stretch>
          </p:blipFill>
          <p:spPr>
            <a:xfrm>
              <a:off x="11925170" y="71620"/>
              <a:ext cx="266830" cy="217677"/>
            </a:xfrm>
            <a:prstGeom prst="rect">
              <a:avLst/>
            </a:prstGeom>
          </p:spPr>
        </p:pic>
      </p:gr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060020"/>
            <a:ext cx="4572000" cy="4572000"/>
          </a:xfrm>
          <a:prstGeom prst="rect">
            <a:avLst/>
          </a:prstGeom>
        </p:spPr>
      </p:pic>
      <p:pic>
        <p:nvPicPr>
          <p:cNvPr id="4" name="Picture 3"/>
          <p:cNvPicPr>
            <a:picLocks noChangeAspect="1"/>
          </p:cNvPicPr>
          <p:nvPr/>
        </p:nvPicPr>
        <p:blipFill rotWithShape="1">
          <a:blip r:embed="rId4">
            <a:extLst>
              <a:ext uri="{28A0092B-C50C-407E-A947-70E740481C1C}">
                <a14:useLocalDpi xmlns:a14="http://schemas.microsoft.com/office/drawing/2010/main" val="0"/>
              </a:ext>
            </a:extLst>
          </a:blip>
          <a:srcRect l="19369"/>
          <a:stretch/>
        </p:blipFill>
        <p:spPr>
          <a:xfrm>
            <a:off x="4695568" y="2060020"/>
            <a:ext cx="3686432" cy="4572000"/>
          </a:xfrm>
          <a:prstGeom prst="rect">
            <a:avLst/>
          </a:prstGeom>
        </p:spPr>
      </p:pic>
      <p:pic>
        <p:nvPicPr>
          <p:cNvPr id="5" name="Picture 4"/>
          <p:cNvPicPr>
            <a:picLocks noChangeAspect="1"/>
          </p:cNvPicPr>
          <p:nvPr/>
        </p:nvPicPr>
        <p:blipFill rotWithShape="1">
          <a:blip r:embed="rId5">
            <a:extLst>
              <a:ext uri="{28A0092B-C50C-407E-A947-70E740481C1C}">
                <a14:useLocalDpi xmlns:a14="http://schemas.microsoft.com/office/drawing/2010/main" val="0"/>
              </a:ext>
            </a:extLst>
          </a:blip>
          <a:srcRect l="19369"/>
          <a:stretch/>
        </p:blipFill>
        <p:spPr>
          <a:xfrm>
            <a:off x="8505568" y="2060020"/>
            <a:ext cx="3686432" cy="4572000"/>
          </a:xfrm>
          <a:prstGeom prst="rect">
            <a:avLst/>
          </a:prstGeom>
        </p:spPr>
      </p:pic>
    </p:spTree>
    <p:extLst>
      <p:ext uri="{BB962C8B-B14F-4D97-AF65-F5344CB8AC3E}">
        <p14:creationId xmlns:p14="http://schemas.microsoft.com/office/powerpoint/2010/main" val="1571295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666</TotalTime>
  <Words>2664</Words>
  <Application>Microsoft Macintosh PowerPoint</Application>
  <PresentationFormat>Widescreen</PresentationFormat>
  <Paragraphs>326</Paragraphs>
  <Slides>75</Slides>
  <Notes>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75</vt:i4>
      </vt:variant>
    </vt:vector>
  </HeadingPairs>
  <TitlesOfParts>
    <vt:vector size="83" baseType="lpstr">
      <vt:lpstr>Arial</vt:lpstr>
      <vt:lpstr>Calibri</vt:lpstr>
      <vt:lpstr>Calibri Light</vt:lpstr>
      <vt:lpstr>Cambria Math</vt:lpstr>
      <vt:lpstr>Mangal</vt:lpstr>
      <vt:lpstr>Times New Roman</vt:lpstr>
      <vt:lpstr>Wingdings</vt:lpstr>
      <vt:lpstr>Office Theme</vt:lpstr>
      <vt:lpstr>Photosynthetic acclimation through the lens of optimality</vt:lpstr>
      <vt:lpstr>Predicting photosynthesis is important!</vt:lpstr>
      <vt:lpstr>Predicting photosynthesis is important!</vt:lpstr>
      <vt:lpstr>Predicting photosynthesis is important!</vt:lpstr>
      <vt:lpstr>PowerPoint Presentation</vt:lpstr>
      <vt:lpstr>PowerPoint Presentation</vt:lpstr>
      <vt:lpstr>Parameter uncertainty also directly influences climate through energy fluxes</vt:lpstr>
      <vt:lpstr>Predicting photosynthesis is important!  (and not trivial)</vt:lpstr>
      <vt:lpstr>What we know well: Short-term responses of photosynthesis</vt:lpstr>
      <vt:lpstr>What we know well: Short-term responses of photosynthesis</vt:lpstr>
      <vt:lpstr>Long-term responses can differ from short-term responses due to acclimation</vt:lpstr>
      <vt:lpstr>Long-term responses can differ from short-term responses due to acclimation</vt:lpstr>
      <vt:lpstr>Acclimation is ubiquitous and well known…</vt:lpstr>
      <vt:lpstr>…but can we reliably model it?</vt:lpstr>
      <vt:lpstr>Modeling acclimation: the typical approach</vt:lpstr>
      <vt:lpstr>Modeling acclimation: the typical approach</vt:lpstr>
      <vt:lpstr>Our Approach: Step back and simplify</vt:lpstr>
      <vt:lpstr>Our Approach: Step back and simplify</vt:lpstr>
      <vt:lpstr>Optimization: Least cost hypothesis</vt:lpstr>
      <vt:lpstr>Optimal photosynthesis </vt:lpstr>
      <vt:lpstr>Optimal photosynthesis </vt:lpstr>
      <vt:lpstr>Optimal photosynthesis </vt:lpstr>
      <vt:lpstr>PowerPoint Presentation</vt:lpstr>
      <vt:lpstr>PowerPoint Presentation</vt:lpstr>
      <vt:lpstr>Stomatal openness determines χ </vt:lpstr>
      <vt:lpstr>Optimal χ </vt:lpstr>
      <vt:lpstr>Optimal χ is a function of the costs and the environment </vt:lpstr>
      <vt:lpstr>PowerPoint Presentation</vt:lpstr>
      <vt:lpstr>PowerPoint Presentation</vt:lpstr>
      <vt:lpstr>PowerPoint Presentation</vt:lpstr>
      <vt:lpstr>PowerPoint Presentation</vt:lpstr>
      <vt:lpstr>Globally, χ is optimized</vt:lpstr>
      <vt:lpstr>Optimal photosynthesis </vt:lpstr>
      <vt:lpstr>Biochemistry optimization: Coordination hypothesis</vt:lpstr>
      <vt:lpstr>Coordination of photosynthesis</vt:lpstr>
      <vt:lpstr>Coordination of photosynthesis</vt:lpstr>
      <vt:lpstr>Coordination of photosynthesis</vt:lpstr>
      <vt:lpstr>Rearrange to solve for measurable traits </vt:lpstr>
      <vt:lpstr>Rearrange to solve for measurable traits </vt:lpstr>
      <vt:lpstr>Rearrange to solve for measurable traits </vt:lpstr>
      <vt:lpstr>PowerPoint Presentation</vt:lpstr>
      <vt:lpstr>PowerPoint Presentation</vt:lpstr>
      <vt:lpstr>PowerPoint Presentation</vt:lpstr>
      <vt:lpstr>PowerPoint Presentation</vt:lpstr>
      <vt:lpstr>PowerPoint Presentation</vt:lpstr>
      <vt:lpstr>PowerPoint Presentation</vt:lpstr>
      <vt:lpstr>Ok, great, but now what?</vt:lpstr>
      <vt:lpstr>Let’s tackle some big questions in plant ecophysiology!</vt:lpstr>
      <vt:lpstr>Question 1: Is photosynthesis optimized to the environment?</vt:lpstr>
      <vt:lpstr>Global Vcmax dataset</vt:lpstr>
      <vt:lpstr>PowerPoint Presentation</vt:lpstr>
      <vt:lpstr>Question 1: Is photosynthesis optimized to the environment? YES! Photosynthetic capacity acclimates spatially as expected from optimization</vt:lpstr>
      <vt:lpstr>Question 2: How will photosynthesis acclimate to future conditions?</vt:lpstr>
      <vt:lpstr>Photosynthetic traits change with temperature and CO2 in ways expected from optimization</vt:lpstr>
      <vt:lpstr>Higher CO2 and increased temperatures increase future photosynthesis</vt:lpstr>
      <vt:lpstr>Higher CO2 and increased temperatures increase future photosynthesis (at lower nutrient use)</vt:lpstr>
      <vt:lpstr>Question 2: How will photosynthesis acclimate to future conditions? Higher temperatures  increased photosynthesis and allocation to carbon capture; Elevated CO2  increase photosynthesis, but less allocation to carbon capture</vt:lpstr>
      <vt:lpstr>Question 3: Does photosynthesis respond to nutrient addition?</vt:lpstr>
      <vt:lpstr>From the least cost hypothesis…</vt:lpstr>
      <vt:lpstr>From the least cost hypothesis…</vt:lpstr>
      <vt:lpstr>Leaf area, but not photosynthesis increases with N addition in a greenhouse experiment</vt:lpstr>
      <vt:lpstr>Across a global network of nutrient addition studies, nutrient addition does not explain leaf N</vt:lpstr>
      <vt:lpstr>Question 3: Does photosynthesis respond to nitrogen addition? No, plants respond to added nitrogen by increasing leaf area, not photosynthesis</vt:lpstr>
      <vt:lpstr>Question 4: When is C4 photosynthesis an advantage over C3 photosynthesis?</vt:lpstr>
      <vt:lpstr>C3 versus C4 optimization</vt:lpstr>
      <vt:lpstr>C4 versus C3 optimization</vt:lpstr>
      <vt:lpstr>PowerPoint Presentation</vt:lpstr>
      <vt:lpstr>Question 4: When is C4 photosynthesis an advantage over C3 photosynthesis? C4 is better in hot, dry, high light, low CO2 environments</vt:lpstr>
      <vt:lpstr>Conclusions</vt:lpstr>
      <vt:lpstr>PowerPoint Presentation</vt:lpstr>
      <vt:lpstr>Optimal χ minimizes the costs to maintain transpiration and carboxylation </vt:lpstr>
      <vt:lpstr>Optimal χ mathmatically </vt:lpstr>
      <vt:lpstr>Optimal χ is a function of the costs and the environment </vt:lpstr>
      <vt:lpstr>PowerPoint Presentation</vt:lpstr>
      <vt:lpstr>Optimal χ is a function of the costs and the environment </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Photosynthetic acclimation through the lens of optimality</dc:title>
  <dc:creator>Smith, Nick</dc:creator>
  <cp:lastModifiedBy>Smith, Nick</cp:lastModifiedBy>
  <cp:revision>74</cp:revision>
  <dcterms:created xsi:type="dcterms:W3CDTF">2019-07-15T15:11:58Z</dcterms:created>
  <dcterms:modified xsi:type="dcterms:W3CDTF">2019-07-16T23:25:10Z</dcterms:modified>
</cp:coreProperties>
</file>